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3" r:id="rId1"/>
  </p:sldMasterIdLst>
  <p:notesMasterIdLst>
    <p:notesMasterId r:id="rId41"/>
  </p:notesMasterIdLst>
  <p:handoutMasterIdLst>
    <p:handoutMasterId r:id="rId42"/>
  </p:handoutMasterIdLst>
  <p:sldIdLst>
    <p:sldId id="844" r:id="rId2"/>
    <p:sldId id="891" r:id="rId3"/>
    <p:sldId id="959" r:id="rId4"/>
    <p:sldId id="851" r:id="rId5"/>
    <p:sldId id="909" r:id="rId6"/>
    <p:sldId id="882" r:id="rId7"/>
    <p:sldId id="983" r:id="rId8"/>
    <p:sldId id="984" r:id="rId9"/>
    <p:sldId id="911" r:id="rId10"/>
    <p:sldId id="910" r:id="rId11"/>
    <p:sldId id="934" r:id="rId12"/>
    <p:sldId id="981" r:id="rId13"/>
    <p:sldId id="918" r:id="rId14"/>
    <p:sldId id="919" r:id="rId15"/>
    <p:sldId id="921" r:id="rId16"/>
    <p:sldId id="924" r:id="rId17"/>
    <p:sldId id="926" r:id="rId18"/>
    <p:sldId id="955" r:id="rId19"/>
    <p:sldId id="935" r:id="rId20"/>
    <p:sldId id="940" r:id="rId21"/>
    <p:sldId id="943" r:id="rId22"/>
    <p:sldId id="944" r:id="rId23"/>
    <p:sldId id="970" r:id="rId24"/>
    <p:sldId id="947" r:id="rId25"/>
    <p:sldId id="957" r:id="rId26"/>
    <p:sldId id="936" r:id="rId27"/>
    <p:sldId id="946" r:id="rId28"/>
    <p:sldId id="948" r:id="rId29"/>
    <p:sldId id="949" r:id="rId30"/>
    <p:sldId id="950" r:id="rId31"/>
    <p:sldId id="951" r:id="rId32"/>
    <p:sldId id="952" r:id="rId33"/>
    <p:sldId id="932" r:id="rId34"/>
    <p:sldId id="902" r:id="rId35"/>
    <p:sldId id="907" r:id="rId36"/>
    <p:sldId id="886" r:id="rId37"/>
    <p:sldId id="905" r:id="rId38"/>
    <p:sldId id="876" r:id="rId39"/>
    <p:sldId id="972" r:id="rId4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etaBookCyrLF-Roman" panose="020C05060305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568">
          <p15:clr>
            <a:srgbClr val="A4A3A4"/>
          </p15:clr>
        </p15:guide>
        <p15:guide id="3" pos="1474" userDrawn="1">
          <p15:clr>
            <a:srgbClr val="A4A3A4"/>
          </p15:clr>
        </p15:guide>
        <p15:guide id="4" pos="42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бинцев Василий  (Babintsev_VA)" initials="БВ(" lastIdx="1" clrIdx="0">
    <p:extLst>
      <p:ext uri="{19B8F6BF-5375-455C-9EA6-DF929625EA0E}">
        <p15:presenceInfo xmlns:p15="http://schemas.microsoft.com/office/powerpoint/2012/main" userId="S-1-5-21-1146774878-2109238380-1982612992-3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33CCCC"/>
    <a:srgbClr val="FFFFFF"/>
    <a:srgbClr val="C8E5EE"/>
    <a:srgbClr val="35EB3E"/>
    <a:srgbClr val="ED932F"/>
    <a:srgbClr val="7FBA00"/>
    <a:srgbClr val="0072C6"/>
    <a:srgbClr val="FF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329" autoAdjust="0"/>
  </p:normalViewPr>
  <p:slideViewPr>
    <p:cSldViewPr snapToGrid="0" showGuides="1">
      <p:cViewPr varScale="1">
        <p:scale>
          <a:sx n="60" d="100"/>
          <a:sy n="60" d="100"/>
        </p:scale>
        <p:origin x="1668" y="78"/>
      </p:cViewPr>
      <p:guideLst>
        <p:guide orient="horz" pos="2183"/>
        <p:guide pos="5568"/>
        <p:guide pos="1474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50"/>
    </p:cViewPr>
  </p:sorterViewPr>
  <p:notesViewPr>
    <p:cSldViewPr snapToGrid="0" showGuides="1">
      <p:cViewPr varScale="1">
        <p:scale>
          <a:sx n="59" d="100"/>
          <a:sy n="59" d="100"/>
        </p:scale>
        <p:origin x="-174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>
                  <a:alpha val="34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62057086614176"/>
          <c:y val="0.25"/>
          <c:w val="0.4409255249343832"/>
          <c:h val="0.661388287401574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Ускорение поиска, согласования, исполнения документов</c:v>
                </c:pt>
                <c:pt idx="1">
                  <c:v>Сокращение затрат на распечатку</c:v>
                </c:pt>
                <c:pt idx="2">
                  <c:v>Уход от дублирования регистрации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1761905</c:v>
                </c:pt>
                <c:pt idx="1">
                  <c:v>808000</c:v>
                </c:pt>
                <c:pt idx="2">
                  <c:v>182321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20172260508304"/>
          <c:y val="0.27701328740157483"/>
          <c:w val="0.32365995633792555"/>
          <c:h val="0.5604867125984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62057086614176"/>
          <c:y val="0.25"/>
          <c:w val="0.4409255249343832"/>
          <c:h val="0.6613882874015748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Ускорение поиска, согласования, исполнения документов</c:v>
                </c:pt>
                <c:pt idx="1">
                  <c:v>Отсутствие необходимости передачи бумажных копий при согласовании</c:v>
                </c:pt>
                <c:pt idx="2">
                  <c:v>Сокращение времени на распечатку</c:v>
                </c:pt>
                <c:pt idx="3">
                  <c:v>Пересогласование из-за утраты бумажной компии документа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11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20172260508304"/>
          <c:y val="0.27701328740157483"/>
          <c:w val="0.32365995633792555"/>
          <c:h val="0.5604867125984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3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 Cyr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 Cyr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 Cyr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E47A8A-D175-4C31-82F6-6AB606650EAC}" type="slidenum">
              <a:rPr lang="ru-RU"/>
              <a:pPr>
                <a:defRPr/>
              </a:pPr>
              <a:t>‹#›</a:t>
            </a:fld>
            <a:endParaRPr lang="ru-RU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6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565B31-3CC0-4D12-AC5D-40F4EC4728A0}" type="slidenum">
              <a:rPr lang="ru-RU" altLang="ru-RU" sz="1000" smtClean="0"/>
              <a:pPr>
                <a:spcBef>
                  <a:spcPct val="0"/>
                </a:spcBef>
              </a:pPr>
              <a:t>1</a:t>
            </a:fld>
            <a:endParaRPr lang="ru-RU" altLang="ru-RU" sz="1000" smtClean="0"/>
          </a:p>
        </p:txBody>
      </p:sp>
    </p:spTree>
    <p:extLst>
      <p:ext uri="{BB962C8B-B14F-4D97-AF65-F5344CB8AC3E}">
        <p14:creationId xmlns:p14="http://schemas.microsoft.com/office/powerpoint/2010/main" val="237451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Внешний вид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Управление документами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Взаимодействие (управление бизнес-процессами)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Канцелярия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Управление договорами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47A8A-D175-4C31-82F6-6AB606650EAC}" type="slidenum">
              <a:rPr lang="ru-RU" smtClean="0"/>
              <a:pPr>
                <a:defRPr/>
              </a:pPr>
              <a:t>33</a:t>
            </a:fld>
            <a:endParaRPr lang="ru-RU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8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4E790D-78D5-496F-970C-4E0C1C284A67}" type="slidenum">
              <a:rPr lang="ru-RU" altLang="ru-RU" sz="1000" smtClean="0"/>
              <a:pPr>
                <a:spcBef>
                  <a:spcPct val="0"/>
                </a:spcBef>
              </a:pPr>
              <a:t>35</a:t>
            </a:fld>
            <a:endParaRPr lang="ru-RU" altLang="ru-RU" sz="1000" smtClean="0"/>
          </a:p>
        </p:txBody>
      </p:sp>
    </p:spTree>
    <p:extLst>
      <p:ext uri="{BB962C8B-B14F-4D97-AF65-F5344CB8AC3E}">
        <p14:creationId xmlns:p14="http://schemas.microsoft.com/office/powerpoint/2010/main" val="301570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Примеры реализованных проектов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C59FA3-771D-497E-803E-058BE4EF8082}" type="slidenum">
              <a:rPr lang="ru-RU" altLang="ru-RU" sz="1000" smtClean="0"/>
              <a:pPr>
                <a:spcBef>
                  <a:spcPct val="0"/>
                </a:spcBef>
              </a:pPr>
              <a:t>38</a:t>
            </a:fld>
            <a:endParaRPr lang="ru-RU" altLang="ru-RU" sz="1000" smtClean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06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565B31-3CC0-4D12-AC5D-40F4EC4728A0}" type="slidenum">
              <a:rPr lang="ru-RU" altLang="ru-RU" sz="1000" smtClean="0"/>
              <a:pPr>
                <a:spcBef>
                  <a:spcPct val="0"/>
                </a:spcBef>
              </a:pPr>
              <a:t>39</a:t>
            </a:fld>
            <a:endParaRPr lang="ru-RU" altLang="ru-RU" sz="1000" smtClean="0"/>
          </a:p>
        </p:txBody>
      </p:sp>
    </p:spTree>
    <p:extLst>
      <p:ext uri="{BB962C8B-B14F-4D97-AF65-F5344CB8AC3E}">
        <p14:creationId xmlns:p14="http://schemas.microsoft.com/office/powerpoint/2010/main" val="62591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Коротка рассказать из чего состоит система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6F1BA0-B8FB-49F7-B5B6-B1C897D0F6A7}" type="slidenum">
              <a:rPr lang="ru-RU" altLang="ru-RU" sz="1000" smtClean="0"/>
              <a:pPr>
                <a:spcBef>
                  <a:spcPct val="0"/>
                </a:spcBef>
              </a:pPr>
              <a:t>3</a:t>
            </a:fld>
            <a:endParaRPr lang="ru-RU" altLang="ru-RU" sz="1000" smtClean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2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Привести примеры бизнес-решений, показать какие процессы в дальнейшем могут быть автоматизированы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44AB54-0671-41B1-A60E-BA619F15CD64}" type="slidenum">
              <a:rPr lang="ru-RU" altLang="ru-RU" sz="1000" smtClean="0"/>
              <a:pPr>
                <a:spcBef>
                  <a:spcPct val="0"/>
                </a:spcBef>
              </a:pPr>
              <a:t>4</a:t>
            </a:fld>
            <a:endParaRPr lang="ru-RU" altLang="ru-RU" sz="1000" smtClean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5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Внедрение бизнес-решения «DIRECTUM: Управление договорами» сокращает длительность процесса подготовки и согласования договоров минимум в 3—5 раз, в 2 раза уменьшает среднее количество итераций согласования, снижается количество негативных договорных инцидентов в 4—7 раз. В целом это уменьшает стоимость процесса в 1.5—3 раза.</a:t>
            </a:r>
            <a:endParaRPr lang="en-US" altLang="ru-RU" dirty="0" smtClean="0"/>
          </a:p>
          <a:p>
            <a:endParaRPr lang="ru-RU" altLang="ru-RU" b="1" dirty="0" smtClean="0">
              <a:solidFill>
                <a:srgbClr val="FA9706"/>
              </a:solidFill>
            </a:endParaRPr>
          </a:p>
          <a:p>
            <a:r>
              <a:rPr lang="ru-RU" altLang="ru-RU" dirty="0" smtClean="0"/>
              <a:t>При внедрении бизнес-решения «DIRECTUM: Управление совещаниями» средняя длительность согласования одного протокола сокращается в 2—3 раза, с 4—7 дней до 6—12 часов. Количество отмененных совещаний по причине отсутствия ключевых участников уменьшается на 30—40%, процент невыполненных резолюций в срок — на 45—75%.</a:t>
            </a:r>
            <a:endParaRPr lang="en-US" altLang="ru-RU" dirty="0" smtClean="0"/>
          </a:p>
          <a:p>
            <a:endParaRPr lang="en-US" altLang="ru-RU" b="1" dirty="0" smtClean="0">
              <a:solidFill>
                <a:srgbClr val="FA9706"/>
              </a:solidFill>
            </a:endParaRPr>
          </a:p>
          <a:p>
            <a:r>
              <a:rPr lang="ru-RU" altLang="ru-RU" dirty="0" smtClean="0"/>
              <a:t>При внедрении бизнес-решения «DIRECTUM: Финансовый архив» стоимость подготовки к налоговым проверкам сокращается в 7—12 раз, а количество выемок оригиналов документов из архива документов — на 90%. Стоимость ввода данных из первичных документов уменьшается в 3—10 раз.</a:t>
            </a:r>
            <a:endParaRPr lang="ru-RU" altLang="ru-RU" b="1" dirty="0" smtClean="0">
              <a:solidFill>
                <a:srgbClr val="FA9706"/>
              </a:solidFill>
            </a:endParaRPr>
          </a:p>
          <a:p>
            <a:endParaRPr lang="ru-RU" altLang="ru-RU" b="1" dirty="0" smtClean="0">
              <a:solidFill>
                <a:srgbClr val="FA9706"/>
              </a:solidFill>
            </a:endParaRPr>
          </a:p>
          <a:p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98999D-418A-415E-90CA-4D330EB58B8B}" type="slidenum">
              <a:rPr lang="ru-RU" altLang="ru-RU" sz="1000" smtClean="0"/>
              <a:pPr>
                <a:spcBef>
                  <a:spcPct val="0"/>
                </a:spcBef>
              </a:pPr>
              <a:t>6</a:t>
            </a:fld>
            <a:endParaRPr lang="ru-RU" altLang="ru-RU" sz="1000" smtClean="0"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8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40E115-00D0-43D5-978B-E11C2DE5F003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887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4BD8AF-35F2-4CE6-90CB-F265988A8A65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3681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117227-1EAC-4521-9219-966930C568E1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514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B1C1C4-F8D6-4C28-B4F9-AC428A1EA7C4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84968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20EFF9-619B-4355-8638-C488F5A95585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43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/>
          <a:lstStyle>
            <a:lvl1pPr>
              <a:defRPr>
                <a:solidFill>
                  <a:srgbClr val="FA970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104655"/>
            <a:ext cx="4960640" cy="148458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Рисунок 6"/>
          <p:cNvSpPr>
            <a:spLocks noGrp="1"/>
          </p:cNvSpPr>
          <p:nvPr>
            <p:ph type="pic" sz="quarter" idx="10"/>
          </p:nvPr>
        </p:nvSpPr>
        <p:spPr>
          <a:xfrm>
            <a:off x="683568" y="4128187"/>
            <a:ext cx="1295400" cy="1441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comp.npo\data\OM\Макеты_рекламные_материалы\DIRECTUM\Логотипы\новый_лого\горизонтальный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849"/>
            <a:ext cx="4357390" cy="94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2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3571" y="2398936"/>
            <a:ext cx="9144000" cy="2376264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9" b="30371"/>
          <a:stretch/>
        </p:blipFill>
        <p:spPr bwMode="auto">
          <a:xfrm>
            <a:off x="8467" y="2708275"/>
            <a:ext cx="91440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-11111" y="2183656"/>
            <a:ext cx="9144000" cy="144016"/>
          </a:xfrm>
          <a:prstGeom prst="rect">
            <a:avLst/>
          </a:prstGeom>
          <a:solidFill>
            <a:schemeClr val="bg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811" y="4802485"/>
            <a:ext cx="9144000" cy="72008"/>
          </a:xfrm>
          <a:prstGeom prst="rect">
            <a:avLst/>
          </a:prstGeom>
          <a:solidFill>
            <a:srgbClr val="FFC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>
            <a:lvl1pPr algn="l">
              <a:defRPr sz="3200" b="1" cap="none">
                <a:solidFill>
                  <a:srgbClr val="FA970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864096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639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0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9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48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63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3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9" r:id="rId5"/>
    <p:sldLayoutId id="2147484832" r:id="rId6"/>
    <p:sldLayoutId id="2147484828" r:id="rId7"/>
    <p:sldLayoutId id="2147484834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A9706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A9706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iim.org/Research-and-Publications/Research/Industry-Watch/Paper-Wars-20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1331268" y="2144544"/>
            <a:ext cx="7180730" cy="13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ED932F"/>
                </a:solidFill>
              </a:rPr>
              <a:t>Комплексное управление организацией с помощью системы </a:t>
            </a:r>
            <a:r>
              <a:rPr lang="en-US" altLang="ru-RU" b="1" dirty="0" smtClean="0">
                <a:solidFill>
                  <a:srgbClr val="ED932F"/>
                </a:solidFill>
              </a:rPr>
              <a:t>DIRECTUM</a:t>
            </a:r>
            <a:endParaRPr lang="ru-RU" altLang="ru-RU" b="1" dirty="0">
              <a:solidFill>
                <a:srgbClr val="ED932F"/>
              </a:solidFill>
            </a:endParaRPr>
          </a:p>
        </p:txBody>
      </p:sp>
      <p:sp>
        <p:nvSpPr>
          <p:cNvPr id="122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268" y="4104655"/>
            <a:ext cx="4960640" cy="1484585"/>
          </a:xfrm>
        </p:spPr>
        <p:txBody>
          <a:bodyPr/>
          <a:lstStyle/>
          <a:p>
            <a:r>
              <a:rPr lang="ru-RU" altLang="ru-RU" dirty="0" smtClean="0"/>
              <a:t>Николай </a:t>
            </a:r>
            <a:r>
              <a:rPr lang="ru-RU" altLang="ru-RU" dirty="0" err="1" smtClean="0"/>
              <a:t>Пестерев</a:t>
            </a:r>
            <a:endParaRPr lang="ru-RU" altLang="ru-RU" dirty="0" smtClean="0"/>
          </a:p>
          <a:p>
            <a:r>
              <a:rPr lang="ru-RU" altLang="ru-RU" sz="2000" dirty="0" smtClean="0"/>
              <a:t>Генеральный директор</a:t>
            </a:r>
          </a:p>
          <a:p>
            <a:r>
              <a:rPr lang="ru-RU" altLang="ru-RU" dirty="0" smtClean="0"/>
              <a:t>ООО «БР </a:t>
            </a:r>
            <a:r>
              <a:rPr lang="ru-RU" altLang="ru-RU" dirty="0" err="1" smtClean="0"/>
              <a:t>Консалт</a:t>
            </a:r>
            <a:r>
              <a:rPr lang="ru-RU" altLang="ru-RU" dirty="0" smtClean="0"/>
              <a:t>»</a:t>
            </a:r>
            <a:endParaRPr lang="ru-RU" altLang="ru-RU" sz="2000" dirty="0" smtClean="0"/>
          </a:p>
        </p:txBody>
      </p:sp>
      <p:pic>
        <p:nvPicPr>
          <p:cNvPr id="5" name="Рисунок 4"/>
          <p:cNvPicPr preferRelativeResize="0">
            <a:picLocks noGrp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89240"/>
            <a:ext cx="3429000" cy="952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8" y="5835470"/>
            <a:ext cx="8229600" cy="707164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dirty="0" smtClean="0"/>
              <a:t>Прогнозируемый </a:t>
            </a:r>
            <a:r>
              <a:rPr lang="ru-RU" sz="1800" dirty="0"/>
              <a:t>размер </a:t>
            </a:r>
            <a:r>
              <a:rPr lang="ru-RU" sz="1800" dirty="0" smtClean="0"/>
              <a:t>экономии</a:t>
            </a:r>
          </a:p>
          <a:p>
            <a:pPr marL="0" indent="0" algn="r">
              <a:buNone/>
            </a:pPr>
            <a:r>
              <a:rPr lang="ru-RU" sz="2400" b="1" dirty="0">
                <a:solidFill>
                  <a:srgbClr val="008080"/>
                </a:solidFill>
              </a:rPr>
              <a:t>34 334 619 рублей в год</a:t>
            </a:r>
          </a:p>
          <a:p>
            <a:pPr marL="0" indent="0" algn="r">
              <a:buNone/>
            </a:pPr>
            <a:endParaRPr lang="ru-RU" sz="1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40285379"/>
              </p:ext>
            </p:extLst>
          </p:nvPr>
        </p:nvGraphicFramePr>
        <p:xfrm>
          <a:off x="-2714172" y="-565331"/>
          <a:ext cx="11719784" cy="663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17486" y="2839592"/>
            <a:ext cx="174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808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Крупная нефтегазовая компания</a:t>
            </a:r>
            <a:endParaRPr lang="ru-RU" sz="2000" dirty="0">
              <a:solidFill>
                <a:srgbClr val="00808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428" y="203201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808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200+</a:t>
            </a:r>
            <a:r>
              <a:rPr lang="ru-RU" sz="3200" dirty="0" smtClean="0">
                <a:solidFill>
                  <a:srgbClr val="00808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рабочих мест</a:t>
            </a:r>
            <a:endParaRPr lang="ru-RU" sz="3200" dirty="0">
              <a:solidFill>
                <a:srgbClr val="00808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arnpo\public-2\Макеты_рекламные_материалы\DIRECTUM\DOCFLOW_2012\Презентация\Картинки\Fotolia_2980137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b="6805"/>
          <a:stretch>
            <a:fillRect/>
          </a:stretch>
        </p:blipFill>
        <p:spPr bwMode="auto">
          <a:xfrm>
            <a:off x="0" y="0"/>
            <a:ext cx="12180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283" y="5084763"/>
            <a:ext cx="5847292" cy="1143000"/>
          </a:xfrm>
        </p:spPr>
        <p:txBody>
          <a:bodyPr/>
          <a:lstStyle/>
          <a:p>
            <a:pPr algn="ctr"/>
            <a:r>
              <a:rPr lang="ru-RU" sz="4400" dirty="0" smtClean="0"/>
              <a:t>Мобильность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969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6480175"/>
            <a:ext cx="1149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Группа 38"/>
          <p:cNvGrpSpPr>
            <a:grpSpLocks/>
          </p:cNvGrpSpPr>
          <p:nvPr/>
        </p:nvGrpSpPr>
        <p:grpSpPr bwMode="auto">
          <a:xfrm>
            <a:off x="141288" y="1914525"/>
            <a:ext cx="8585200" cy="4498975"/>
            <a:chOff x="-27132" y="456573"/>
            <a:chExt cx="5133287" cy="2690453"/>
          </a:xfrm>
        </p:grpSpPr>
        <p:pic>
          <p:nvPicPr>
            <p:cNvPr id="6151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59" y="456573"/>
              <a:ext cx="4796796" cy="2690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Box 24"/>
            <p:cNvSpPr txBox="1">
              <a:spLocks noChangeArrowheads="1"/>
            </p:cNvSpPr>
            <p:nvPr/>
          </p:nvSpPr>
          <p:spPr bwMode="auto">
            <a:xfrm>
              <a:off x="-27131" y="646459"/>
              <a:ext cx="1475684" cy="31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Увеличить</a:t>
              </a:r>
              <a:r>
                <a:rPr lang="en-US" altLang="ru-RU" sz="1400"/>
                <a:t> </a:t>
              </a:r>
              <a:r>
                <a:rPr lang="ru-RU" altLang="ru-RU" sz="1400"/>
                <a:t>мобильность сотрудников</a:t>
              </a:r>
            </a:p>
          </p:txBody>
        </p:sp>
        <p:sp>
          <p:nvSpPr>
            <p:cNvPr id="6153" name="TextBox 25"/>
            <p:cNvSpPr txBox="1">
              <a:spLocks noChangeArrowheads="1"/>
            </p:cNvSpPr>
            <p:nvPr/>
          </p:nvSpPr>
          <p:spPr bwMode="auto">
            <a:xfrm>
              <a:off x="-27132" y="960530"/>
              <a:ext cx="1475684" cy="31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Повысить удовлетворенность сотрудников</a:t>
              </a:r>
            </a:p>
          </p:txBody>
        </p:sp>
        <p:sp>
          <p:nvSpPr>
            <p:cNvPr id="6154" name="TextBox 26"/>
            <p:cNvSpPr txBox="1">
              <a:spLocks noChangeArrowheads="1"/>
            </p:cNvSpPr>
            <p:nvPr/>
          </p:nvSpPr>
          <p:spPr bwMode="auto">
            <a:xfrm>
              <a:off x="-27132" y="1291110"/>
              <a:ext cx="1475684" cy="31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Повысить продуктивность сотрудников</a:t>
              </a:r>
            </a:p>
          </p:txBody>
        </p:sp>
        <p:sp>
          <p:nvSpPr>
            <p:cNvPr id="6155" name="TextBox 27"/>
            <p:cNvSpPr txBox="1">
              <a:spLocks noChangeArrowheads="1"/>
            </p:cNvSpPr>
            <p:nvPr/>
          </p:nvSpPr>
          <p:spPr bwMode="auto">
            <a:xfrm>
              <a:off x="-27132" y="1601918"/>
              <a:ext cx="1475684" cy="31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Снизить стоимость </a:t>
              </a:r>
              <a:br>
                <a:rPr lang="ru-RU" altLang="ru-RU" sz="1400"/>
              </a:br>
              <a:r>
                <a:rPr lang="ru-RU" altLang="ru-RU" sz="1400"/>
                <a:t>«железа»</a:t>
              </a:r>
            </a:p>
          </p:txBody>
        </p:sp>
        <p:sp>
          <p:nvSpPr>
            <p:cNvPr id="6156" name="TextBox 28"/>
            <p:cNvSpPr txBox="1">
              <a:spLocks noChangeArrowheads="1"/>
            </p:cNvSpPr>
            <p:nvPr/>
          </p:nvSpPr>
          <p:spPr bwMode="auto">
            <a:xfrm>
              <a:off x="-27132" y="1899188"/>
              <a:ext cx="1475684" cy="31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Снизить расходы </a:t>
              </a:r>
              <a:br>
                <a:rPr lang="ru-RU" altLang="ru-RU" sz="1400"/>
              </a:br>
              <a:r>
                <a:rPr lang="ru-RU" altLang="ru-RU" sz="1400"/>
                <a:t>на поддержку</a:t>
              </a:r>
            </a:p>
          </p:txBody>
        </p:sp>
        <p:sp>
          <p:nvSpPr>
            <p:cNvPr id="6157" name="TextBox 29"/>
            <p:cNvSpPr txBox="1">
              <a:spLocks noChangeArrowheads="1"/>
            </p:cNvSpPr>
            <p:nvPr/>
          </p:nvSpPr>
          <p:spPr bwMode="auto">
            <a:xfrm>
              <a:off x="-27132" y="2206965"/>
              <a:ext cx="1475684" cy="31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Снизить риски </a:t>
              </a:r>
              <a:br>
                <a:rPr lang="ru-RU" altLang="ru-RU" sz="1400"/>
              </a:br>
              <a:r>
                <a:rPr lang="ru-RU" altLang="ru-RU" sz="1400"/>
                <a:t>по безопасности</a:t>
              </a:r>
            </a:p>
          </p:txBody>
        </p:sp>
        <p:sp>
          <p:nvSpPr>
            <p:cNvPr id="6158" name="TextBox 30"/>
            <p:cNvSpPr txBox="1">
              <a:spLocks noChangeArrowheads="1"/>
            </p:cNvSpPr>
            <p:nvPr/>
          </p:nvSpPr>
          <p:spPr bwMode="auto">
            <a:xfrm>
              <a:off x="-27132" y="2606008"/>
              <a:ext cx="1475684" cy="184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Прочее</a:t>
              </a:r>
            </a:p>
          </p:txBody>
        </p:sp>
      </p:grp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865188" y="100013"/>
            <a:ext cx="2344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7200" b="1">
                <a:solidFill>
                  <a:srgbClr val="00B050"/>
                </a:solidFill>
                <a:latin typeface="Arial" panose="020B0604020202020204" pitchFamily="34" charset="0"/>
              </a:rPr>
              <a:t>41%</a:t>
            </a:r>
            <a:endParaRPr lang="ru-RU" altLang="ru-RU" sz="72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3003550" y="333375"/>
            <a:ext cx="6107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B050"/>
                </a:solidFill>
              </a:rPr>
              <a:t>Компаний предоставляют </a:t>
            </a:r>
            <a:br>
              <a:rPr lang="ru-RU" altLang="ru-RU" sz="2400">
                <a:solidFill>
                  <a:srgbClr val="00B050"/>
                </a:solidFill>
              </a:rPr>
            </a:br>
            <a:r>
              <a:rPr lang="ru-RU" altLang="ru-RU" sz="2400">
                <a:solidFill>
                  <a:srgbClr val="00B050"/>
                </a:solidFill>
              </a:rPr>
              <a:t>сотрудникам мобильные устройства</a:t>
            </a:r>
          </a:p>
        </p:txBody>
      </p:sp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874713" y="1555750"/>
            <a:ext cx="710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Зачем компании предоставляют сотрудникам мобильные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25380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 flipH="1">
            <a:off x="1562100" y="4430713"/>
            <a:ext cx="3354388" cy="6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850900" y="3275013"/>
            <a:ext cx="4087813" cy="142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36550" y="1992313"/>
            <a:ext cx="45196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Равнобедренный треугольник 60"/>
          <p:cNvSpPr/>
          <p:nvPr/>
        </p:nvSpPr>
        <p:spPr>
          <a:xfrm>
            <a:off x="-2628900" y="2003425"/>
            <a:ext cx="5207000" cy="4048125"/>
          </a:xfrm>
          <a:prstGeom prst="triangl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49225"/>
            <a:ext cx="78867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4400" dirty="0"/>
              <a:t>Структура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063" y="1878013"/>
            <a:ext cx="3432175" cy="4351337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Топ-менеджмент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Заместители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Руководители отделов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Исполнители</a:t>
            </a:r>
          </a:p>
        </p:txBody>
      </p:sp>
      <p:sp>
        <p:nvSpPr>
          <p:cNvPr id="5" name="Овал 4"/>
          <p:cNvSpPr/>
          <p:nvPr/>
        </p:nvSpPr>
        <p:spPr>
          <a:xfrm>
            <a:off x="-419100" y="1589088"/>
            <a:ext cx="838200" cy="828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336550" y="2974975"/>
            <a:ext cx="673100" cy="6651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3550" y="2974975"/>
            <a:ext cx="673100" cy="6651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231775" y="4235450"/>
            <a:ext cx="46355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2450" y="4244975"/>
            <a:ext cx="463550" cy="4587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30325" y="4256088"/>
            <a:ext cx="463550" cy="4587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168275" y="5851525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6550" y="5851525"/>
            <a:ext cx="336550" cy="3317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0900" y="5851525"/>
            <a:ext cx="336550" cy="3317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74775" y="5851525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79600" y="5851525"/>
            <a:ext cx="336550" cy="3317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93950" y="5851525"/>
            <a:ext cx="336550" cy="3317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19175" y="5307013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24000" y="5307013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38350" y="5307013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-525463" y="5307013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-20638" y="5307013"/>
            <a:ext cx="336551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3713" y="5307013"/>
            <a:ext cx="336550" cy="333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2336800" y="5675313"/>
            <a:ext cx="2540000" cy="79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1" name="Рисунок 1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2601913"/>
            <a:ext cx="3825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Рисунок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3703638"/>
            <a:ext cx="471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Рисунок 1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478088"/>
            <a:ext cx="266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Рисунок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5040313"/>
            <a:ext cx="10318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Рисунок 1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019675"/>
            <a:ext cx="342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Рисунок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776663"/>
            <a:ext cx="3825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6850" y="2452688"/>
            <a:ext cx="2860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Вынесение резолюций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Просмотр документов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76850" y="3659188"/>
            <a:ext cx="2860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 поручениями и заданиями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и редактирование документов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76850" y="4919663"/>
            <a:ext cx="28606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с заданиями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и просмотр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5704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"/>
          <p:cNvGrpSpPr>
            <a:grpSpLocks/>
          </p:cNvGrpSpPr>
          <p:nvPr/>
        </p:nvGrpSpPr>
        <p:grpSpPr bwMode="auto">
          <a:xfrm>
            <a:off x="1862667" y="982394"/>
            <a:ext cx="4961466" cy="5954454"/>
            <a:chOff x="2420669" y="1412341"/>
            <a:chExt cx="4538049" cy="5445659"/>
          </a:xfrm>
        </p:grpSpPr>
        <p:pic>
          <p:nvPicPr>
            <p:cNvPr id="15366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669" y="1412341"/>
              <a:ext cx="4538049" cy="544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368" y="2259618"/>
              <a:ext cx="2808000" cy="37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7475" y="-176213"/>
            <a:ext cx="9026525" cy="13255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600" b="0" dirty="0"/>
              <a:t>DIRECTUM iDecide documents for iPad</a:t>
            </a: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37277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"/>
          <p:cNvGrpSpPr>
            <a:grpSpLocks/>
          </p:cNvGrpSpPr>
          <p:nvPr/>
        </p:nvGrpSpPr>
        <p:grpSpPr bwMode="auto">
          <a:xfrm>
            <a:off x="1023144" y="1744664"/>
            <a:ext cx="6732587" cy="4537075"/>
            <a:chOff x="1092200" y="1546225"/>
            <a:chExt cx="6732588" cy="4537075"/>
          </a:xfrm>
        </p:grpSpPr>
        <p:pic>
          <p:nvPicPr>
            <p:cNvPr id="23558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00" y="1546225"/>
              <a:ext cx="6732588" cy="453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Рисунок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978025"/>
              <a:ext cx="5929313" cy="370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17475" y="-169863"/>
            <a:ext cx="90265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en-US" sz="3600" dirty="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DIRECTUM Solo for Android</a:t>
            </a:r>
            <a:endParaRPr lang="ru-RU" sz="3600" dirty="0">
              <a:solidFill>
                <a:srgbClr val="FA970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81150"/>
            <a:ext cx="87376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3379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7629"/>
          <a:stretch>
            <a:fillRect/>
          </a:stretch>
        </p:blipFill>
        <p:spPr bwMode="auto">
          <a:xfrm>
            <a:off x="1293813" y="2054225"/>
            <a:ext cx="6654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7475" y="-176213"/>
            <a:ext cx="90265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en-US" sz="3600" dirty="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DIRECTUM Solo for Windows</a:t>
            </a:r>
            <a:endParaRPr lang="ru-RU" sz="3600" dirty="0">
              <a:solidFill>
                <a:srgbClr val="FA970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7475" y="-185738"/>
            <a:ext cx="902652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defRPr/>
            </a:pPr>
            <a:r>
              <a:rPr lang="en-US" sz="3600" dirty="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DIRECTUM Jazz</a:t>
            </a:r>
            <a:endParaRPr lang="ru-RU" sz="3600" dirty="0">
              <a:solidFill>
                <a:srgbClr val="FA970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Группа 1"/>
          <p:cNvGrpSpPr>
            <a:grpSpLocks/>
          </p:cNvGrpSpPr>
          <p:nvPr/>
        </p:nvGrpSpPr>
        <p:grpSpPr bwMode="auto">
          <a:xfrm>
            <a:off x="365125" y="1449387"/>
            <a:ext cx="2254250" cy="4464050"/>
            <a:chOff x="3464285" y="1690688"/>
            <a:chExt cx="2254250" cy="4464050"/>
          </a:xfrm>
        </p:grpSpPr>
        <p:grpSp>
          <p:nvGrpSpPr>
            <p:cNvPr id="9" name="Группа 5"/>
            <p:cNvGrpSpPr>
              <a:grpSpLocks/>
            </p:cNvGrpSpPr>
            <p:nvPr/>
          </p:nvGrpSpPr>
          <p:grpSpPr bwMode="auto">
            <a:xfrm>
              <a:off x="3464285" y="1690688"/>
              <a:ext cx="2254250" cy="4464050"/>
              <a:chOff x="7305952" y="2261764"/>
              <a:chExt cx="1547446" cy="3038898"/>
            </a:xfrm>
          </p:grpSpPr>
          <p:pic>
            <p:nvPicPr>
              <p:cNvPr id="11" name="Рисунок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5952" y="2261764"/>
                <a:ext cx="1547446" cy="3038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6221" y="2495550"/>
                <a:ext cx="1396021" cy="248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6" descr="G:\Kulakov_SV\вебинар 2014\Jazz документы в избранном, два в личном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885" y="2033588"/>
              <a:ext cx="2051050" cy="364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3342999" y="1449387"/>
            <a:ext cx="2254250" cy="4464050"/>
            <a:chOff x="5653440" y="2261764"/>
            <a:chExt cx="1547446" cy="3038898"/>
          </a:xfrm>
        </p:grpSpPr>
        <p:pic>
          <p:nvPicPr>
            <p:cNvPr id="15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440" y="2261764"/>
              <a:ext cx="1547446" cy="303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862" y="2494576"/>
              <a:ext cx="1396568" cy="248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449387"/>
            <a:ext cx="22542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791381"/>
            <a:ext cx="205105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163513" y="1274564"/>
            <a:ext cx="8751887" cy="4767462"/>
            <a:chOff x="-688063" y="458787"/>
            <a:chExt cx="8073113" cy="4396625"/>
          </a:xfrm>
        </p:grpSpPr>
        <p:pic>
          <p:nvPicPr>
            <p:cNvPr id="9" name="Picture 2" descr="H:\OM\Макеты_рекламные_материалы\DIRECTUM\Сайт\Интерфейсы\device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063" y="458787"/>
              <a:ext cx="8073113" cy="439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75976" y="4216944"/>
              <a:ext cx="5545035" cy="880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5976" y="762610"/>
              <a:ext cx="5545035" cy="880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3600" b="0" dirty="0"/>
              <a:t>Веб-клиент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65517" y="1604013"/>
            <a:ext cx="6147877" cy="3841186"/>
            <a:chOff x="226958" y="1066281"/>
            <a:chExt cx="8690084" cy="542955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58" y="1066281"/>
              <a:ext cx="8690084" cy="5429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942975" y="1271589"/>
              <a:ext cx="3829050" cy="119062"/>
            </a:xfrm>
            <a:prstGeom prst="rect">
              <a:avLst/>
            </a:prstGeom>
            <a:solidFill>
              <a:srgbClr val="C8E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3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\\arnpo\public-2\Макеты_рекламные_материалы\DIRECTUM\DOCFLOW_2012\Презентация\Картинки\Fotolia_2422268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11873"/>
          <a:stretch>
            <a:fillRect/>
          </a:stretch>
        </p:blipFill>
        <p:spPr bwMode="auto">
          <a:xfrm>
            <a:off x="-1970158" y="-27839"/>
            <a:ext cx="12295258" cy="692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7883" y="36513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/>
              <a:t>Легкий интерфейс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192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97" y="2593651"/>
            <a:ext cx="1083146" cy="149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150">
            <a:off x="5405155" y="3113465"/>
            <a:ext cx="895422" cy="8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075">
            <a:off x="4185781" y="3074203"/>
            <a:ext cx="1052331" cy="147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gizmonews.ru/wp-content/uploads/2012/07/dust-b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/>
          <a:stretch>
            <a:fillRect/>
          </a:stretch>
        </p:blipFill>
        <p:spPr bwMode="auto">
          <a:xfrm rot="21408701">
            <a:off x="7077118" y="2648320"/>
            <a:ext cx="2017167" cy="18438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-139908" y="2593651"/>
            <a:ext cx="3374845" cy="1838397"/>
            <a:chOff x="-688063" y="458787"/>
            <a:chExt cx="8073113" cy="4396625"/>
          </a:xfrm>
        </p:grpSpPr>
        <p:pic>
          <p:nvPicPr>
            <p:cNvPr id="10" name="Picture 2" descr="H:\OM\Макеты_рекламные_материалы\DIRECTUM\Сайт\Интерфейсы\device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8063" y="458787"/>
              <a:ext cx="8073113" cy="439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575976" y="4216944"/>
              <a:ext cx="5545035" cy="880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5976" y="762610"/>
              <a:ext cx="5545035" cy="880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29" y="800963"/>
              <a:ext cx="5545528" cy="3465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Заголовок 6"/>
          <p:cNvSpPr txBox="1">
            <a:spLocks/>
          </p:cNvSpPr>
          <p:nvPr/>
        </p:nvSpPr>
        <p:spPr>
          <a:xfrm>
            <a:off x="457200" y="274638"/>
            <a:ext cx="8229600" cy="148999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/>
            <a:r>
              <a:rPr lang="ru-RU" dirty="0" smtClean="0"/>
              <a:t>Электронный документооборот сегодня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4" y="1297516"/>
            <a:ext cx="88122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50000"/>
                  </a:schemeClr>
                </a:solidFill>
              </a:rPr>
              <a:t>Проводник 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</a:rPr>
              <a:t>DIRECTUM</a:t>
            </a:r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50000"/>
                  </a:schemeClr>
                </a:solidFill>
              </a:rPr>
              <a:t>Легкий поиск</a:t>
            </a:r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6" descr="http://www.directum.ru/images/34379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464" y="1248121"/>
            <a:ext cx="6460067" cy="49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58" y="2230670"/>
            <a:ext cx="3224211" cy="430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3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27" y="1107529"/>
            <a:ext cx="6157070" cy="57504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58" y="1032012"/>
            <a:ext cx="7272808" cy="627933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50000"/>
                  </a:schemeClr>
                </a:solidFill>
              </a:rPr>
              <a:t>Дерево переписки</a:t>
            </a:r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C:\Users\Babintsev_VA\Desktop\Baggage\RP_derevo_zadach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024" y="2137213"/>
            <a:ext cx="6156176" cy="43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3" y="2052092"/>
            <a:ext cx="2686425" cy="15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Скругленная соединительная линия 5"/>
          <p:cNvCxnSpPr/>
          <p:nvPr/>
        </p:nvCxnSpPr>
        <p:spPr>
          <a:xfrm>
            <a:off x="3143288" y="2681265"/>
            <a:ext cx="1781944" cy="633672"/>
          </a:xfrm>
          <a:prstGeom prst="curvedConnector2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9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565" y="335508"/>
            <a:ext cx="4700675" cy="224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0688"/>
            <a:ext cx="842764" cy="1128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05" y="2708920"/>
            <a:ext cx="4499406" cy="358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b="10036"/>
          <a:stretch/>
        </p:blipFill>
        <p:spPr>
          <a:xfrm>
            <a:off x="5436096" y="2713236"/>
            <a:ext cx="3628544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17708" b="4709"/>
          <a:stretch/>
        </p:blipFill>
        <p:spPr>
          <a:xfrm rot="21379958">
            <a:off x="6004675" y="4886691"/>
            <a:ext cx="1010652" cy="15130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6"/>
          <a:stretch/>
        </p:blipFill>
        <p:spPr>
          <a:xfrm rot="198288">
            <a:off x="7268927" y="5185791"/>
            <a:ext cx="1471410" cy="6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XBarCodePictu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79" y="1521680"/>
            <a:ext cx="2279462" cy="571376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50000"/>
                  </a:schemeClr>
                </a:solidFill>
              </a:rPr>
              <a:t>Сверка документов</a:t>
            </a:r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9" descr="view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0" t="9904" r="3008" b="8255"/>
          <a:stretch/>
        </p:blipFill>
        <p:spPr bwMode="auto">
          <a:xfrm>
            <a:off x="3522228" y="2534767"/>
            <a:ext cx="5621772" cy="2931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8818" y="1461020"/>
            <a:ext cx="2664296" cy="69269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100_86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47452"/>
            <a:ext cx="3282355" cy="218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100_86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327"/>
            <a:ext cx="3282355" cy="21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5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b="0" dirty="0" smtClean="0">
                <a:solidFill>
                  <a:schemeClr val="bg1">
                    <a:lumMod val="50000"/>
                  </a:schemeClr>
                </a:solidFill>
              </a:rPr>
              <a:t>Аналитика</a:t>
            </a:r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530920"/>
            <a:ext cx="7813589" cy="371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91" y="286197"/>
            <a:ext cx="568528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423"/>
          <a:stretch/>
        </p:blipFill>
        <p:spPr bwMode="auto">
          <a:xfrm>
            <a:off x="1043608" y="4293096"/>
            <a:ext cx="2289678" cy="245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b="5253"/>
          <a:stretch/>
        </p:blipFill>
        <p:spPr>
          <a:xfrm>
            <a:off x="3544749" y="4581127"/>
            <a:ext cx="2323395" cy="2088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4365104"/>
            <a:ext cx="2144802" cy="1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\\arnpo\public-2\Макеты_рекламные_материалы\DIRECTUM\DOCFLOW_2012\Презентация\Картинки\Fotolia_3475272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b="5585"/>
          <a:stretch>
            <a:fillRect/>
          </a:stretch>
        </p:blipFill>
        <p:spPr bwMode="auto">
          <a:xfrm>
            <a:off x="-1982271" y="0"/>
            <a:ext cx="12235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57550" y="5227638"/>
            <a:ext cx="6043612" cy="1363662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ru-RU" sz="4400" dirty="0" smtClean="0"/>
              <a:t>Быстрое обучение </a:t>
            </a:r>
            <a:br>
              <a:rPr lang="ru-RU" sz="4400" dirty="0" smtClean="0"/>
            </a:br>
            <a:r>
              <a:rPr lang="ru-RU" sz="4400" dirty="0" smtClean="0"/>
              <a:t>и вовлечение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060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05" y="1014925"/>
            <a:ext cx="8011318" cy="48830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423" y="966595"/>
            <a:ext cx="9324528" cy="511256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60" y="1446973"/>
            <a:ext cx="5733454" cy="41518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3116" y="1620017"/>
            <a:ext cx="4019776" cy="360040"/>
          </a:xfrm>
          <a:prstGeom prst="rect">
            <a:avLst/>
          </a:prstGeom>
          <a:noFill/>
          <a:ln>
            <a:solidFill>
              <a:srgbClr val="F688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05" y="1014925"/>
            <a:ext cx="8011318" cy="48830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423" y="966595"/>
            <a:ext cx="9324528" cy="511256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955" y="1538031"/>
            <a:ext cx="6652617" cy="39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80" y="1391816"/>
            <a:ext cx="8453040" cy="46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2966184"/>
            <a:ext cx="3563408" cy="761591"/>
          </a:xfrm>
          <a:prstGeom prst="rect">
            <a:avLst/>
          </a:prstGeom>
        </p:spPr>
      </p:pic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091340" y="517682"/>
            <a:ext cx="760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Единое информационное пространство компании</a:t>
            </a:r>
          </a:p>
          <a:p>
            <a:pPr>
              <a:defRPr/>
            </a:pP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defRPr/>
            </a:pPr>
            <a:endParaRPr lang="en-GB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77" y="348405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1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1977903" y="1256346"/>
            <a:ext cx="7605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Прозрачность работы сотрудников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4469342" y="2044497"/>
            <a:ext cx="4466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Легкость и наглядность контроля поручений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4469342" y="3356746"/>
            <a:ext cx="4466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Ускорение бизнес-процессов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3494269" y="4158843"/>
            <a:ext cx="69858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Значительное снижение затрат на документооборот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1091339" y="6271247"/>
            <a:ext cx="698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Удобство, простота и мобильность работы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902" y="5301758"/>
            <a:ext cx="6985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Повышение эффективности работы всей компании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2140" y="1096082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2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2744" y="2098358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3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8216" y="4189620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5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2139" y="5332535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6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765" y="6088559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6"/>
                </a:solidFill>
              </a:rPr>
              <a:t>7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9741" y="3206714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4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3" y="1093037"/>
            <a:ext cx="6753225" cy="4744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104" y="2399242"/>
            <a:ext cx="1689096" cy="2203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218" y="4894577"/>
            <a:ext cx="4127982" cy="1249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4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8363" y="654720"/>
            <a:ext cx="3456385" cy="187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</a:rPr>
              <a:t>456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сотрудников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8365" y="2599407"/>
            <a:ext cx="3024186" cy="1871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800" dirty="0">
                <a:solidFill>
                  <a:schemeClr val="tx2"/>
                </a:solidFill>
              </a:rPr>
              <a:t>Более </a:t>
            </a:r>
            <a:r>
              <a:rPr lang="ru-RU" sz="4800" b="1" dirty="0">
                <a:solidFill>
                  <a:schemeClr val="tx2"/>
                </a:solidFill>
              </a:rPr>
              <a:t>40</a:t>
            </a:r>
          </a:p>
          <a:p>
            <a:pPr algn="r">
              <a:defRPr/>
            </a:pPr>
            <a:r>
              <a:rPr lang="ru-RU" sz="2800" dirty="0">
                <a:solidFill>
                  <a:schemeClr val="tx2"/>
                </a:solidFill>
              </a:rPr>
              <a:t>бизнес-процессов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8764" y="654720"/>
            <a:ext cx="3813470" cy="187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</a:rPr>
              <a:t>возраст</a:t>
            </a:r>
          </a:p>
          <a:p>
            <a:pPr>
              <a:defRPr/>
            </a:pPr>
            <a:r>
              <a:rPr lang="ru-RU" sz="3200" dirty="0">
                <a:solidFill>
                  <a:schemeClr val="tx2"/>
                </a:solidFill>
              </a:rPr>
              <a:t>от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800" b="1" dirty="0">
                <a:solidFill>
                  <a:schemeClr val="tx2"/>
                </a:solidFill>
              </a:rPr>
              <a:t>20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до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800" b="1" dirty="0">
                <a:solidFill>
                  <a:schemeClr val="tx2"/>
                </a:solidFill>
              </a:rPr>
              <a:t>60 </a:t>
            </a:r>
            <a:r>
              <a:rPr lang="ru-RU" sz="3200" dirty="0">
                <a:solidFill>
                  <a:schemeClr val="tx2"/>
                </a:solidFill>
              </a:rPr>
              <a:t>лет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209" y="2584714"/>
            <a:ext cx="2232025" cy="1871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</a:rPr>
              <a:t>25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подразделений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8364" y="4548857"/>
            <a:ext cx="3024187" cy="1871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 lvl="1">
              <a:defRPr/>
            </a:pPr>
            <a:r>
              <a:rPr lang="ru-RU" sz="4400" b="1" dirty="0">
                <a:solidFill>
                  <a:schemeClr val="tx2"/>
                </a:solidFill>
              </a:rPr>
              <a:t>238</a:t>
            </a:r>
          </a:p>
          <a:p>
            <a:pPr marL="176213" lvl="1">
              <a:defRPr/>
            </a:pPr>
            <a:r>
              <a:rPr lang="ru-RU" sz="2800" dirty="0">
                <a:solidFill>
                  <a:schemeClr val="tx2"/>
                </a:solidFill>
              </a:rPr>
              <a:t>участников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5576" y="4544095"/>
            <a:ext cx="4316658" cy="1871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4400" b="1" dirty="0">
                <a:solidFill>
                  <a:schemeClr val="tx2"/>
                </a:solidFill>
              </a:rPr>
              <a:t>1 месяц </a:t>
            </a:r>
          </a:p>
          <a:p>
            <a:pPr algn="r">
              <a:defRPr/>
            </a:pPr>
            <a:r>
              <a:rPr lang="ru-RU" sz="2400" dirty="0">
                <a:solidFill>
                  <a:schemeClr val="tx2"/>
                </a:solidFill>
              </a:rPr>
              <a:t>активного тестирования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79" y="2598489"/>
            <a:ext cx="1873002" cy="18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761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channelweb.co.uk/IMG/857/190857/carrot-on-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r="67850"/>
          <a:stretch>
            <a:fillRect/>
          </a:stretch>
        </p:blipFill>
        <p:spPr bwMode="auto">
          <a:xfrm>
            <a:off x="7785100" y="7938"/>
            <a:ext cx="13589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1006476"/>
            <a:ext cx="7452320" cy="10080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defRPr/>
            </a:pPr>
            <a:r>
              <a:rPr lang="ru-RU" altLang="ru-RU" sz="2800" dirty="0"/>
              <a:t>Самостоятельное </a:t>
            </a:r>
            <a:br>
              <a:rPr lang="ru-RU" altLang="ru-RU" sz="2800" dirty="0"/>
            </a:br>
            <a:r>
              <a:rPr lang="ru-RU" altLang="ru-RU" sz="2800" dirty="0"/>
              <a:t>изучение системы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" y="2374901"/>
            <a:ext cx="6012160" cy="9350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defRPr/>
            </a:pPr>
            <a:r>
              <a:rPr lang="ru-RU" sz="2800" dirty="0"/>
              <a:t>Повышение личной </a:t>
            </a:r>
            <a:br>
              <a:rPr lang="ru-RU" sz="2800" dirty="0"/>
            </a:br>
            <a:r>
              <a:rPr lang="ru-RU" sz="2800" dirty="0"/>
              <a:t>эффективности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814764"/>
            <a:ext cx="6372201" cy="10080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defRPr/>
            </a:pPr>
            <a:r>
              <a:rPr lang="ru-RU" altLang="ru-RU" sz="2800" dirty="0"/>
              <a:t>Стимулирование </a:t>
            </a:r>
            <a:br>
              <a:rPr lang="ru-RU" altLang="ru-RU" sz="2800" dirty="0"/>
            </a:br>
            <a:r>
              <a:rPr lang="ru-RU" altLang="ru-RU" sz="2800" dirty="0"/>
              <a:t>правильного поведения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110164"/>
            <a:ext cx="5076057" cy="936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>
              <a:defRPr/>
            </a:pPr>
            <a:r>
              <a:rPr lang="ru-RU" altLang="ru-RU" sz="2800" dirty="0"/>
              <a:t>Позитивное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отношение к </a:t>
            </a:r>
            <a:r>
              <a:rPr lang="ru-RU" altLang="ru-RU" sz="2800" dirty="0"/>
              <a:t>системе</a:t>
            </a: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6516266" y="1209147"/>
            <a:ext cx="1008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87 %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4140001" y="5277909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56 %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5076106" y="2542647"/>
            <a:ext cx="1008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63 %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5436146" y="4017434"/>
            <a:ext cx="1008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68 %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44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3" y="2662238"/>
            <a:ext cx="8229600" cy="1143000"/>
          </a:xfrm>
        </p:spPr>
        <p:txBody>
          <a:bodyPr/>
          <a:lstStyle/>
          <a:p>
            <a:pPr algn="ctr"/>
            <a:r>
              <a:rPr lang="ru-RU" sz="5400" dirty="0" smtClean="0"/>
              <a:t>Демонстрация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752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9" y="1430867"/>
            <a:ext cx="5427133" cy="5427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3999" y="1866371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/>
              <a:t>Внедрение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714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013" y="234950"/>
            <a:ext cx="7988300" cy="758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ED932F"/>
                </a:solidFill>
              </a:rPr>
              <a:t>Принципы успешного внедрения</a:t>
            </a:r>
          </a:p>
        </p:txBody>
      </p:sp>
      <p:sp>
        <p:nvSpPr>
          <p:cNvPr id="15" name="Oval 12"/>
          <p:cNvSpPr/>
          <p:nvPr/>
        </p:nvSpPr>
        <p:spPr bwMode="auto">
          <a:xfrm>
            <a:off x="827088" y="3067050"/>
            <a:ext cx="722312" cy="7239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1348014" y="1720840"/>
            <a:ext cx="760548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</a:defRPr>
            </a:lvl9pPr>
          </a:lstStyle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Активное участие заказчика:</a:t>
            </a:r>
          </a:p>
          <a:p>
            <a:pPr marL="447675" indent="-276225">
              <a:spcBef>
                <a:spcPts val="600"/>
              </a:spcBef>
              <a:buFont typeface="Segoe UI" panose="020B0502040204020203" pitchFamily="34" charset="0"/>
              <a:buChar char="–"/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топ-менеджмент</a:t>
            </a:r>
          </a:p>
          <a:p>
            <a:pPr marL="447675" indent="-276225">
              <a:spcBef>
                <a:spcPts val="600"/>
              </a:spcBef>
              <a:buFont typeface="Segoe UI" panose="020B0502040204020203" pitchFamily="34" charset="0"/>
              <a:buChar char="–"/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ключевые сотрудники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Выделение целей </a:t>
            </a:r>
            <a:r>
              <a:rPr lang="ru-RU" sz="24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и </a:t>
            </a: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этапов проекта</a:t>
            </a:r>
          </a:p>
          <a:p>
            <a:pPr>
              <a:spcBef>
                <a:spcPts val="2400"/>
              </a:spcBef>
              <a:defRPr/>
            </a:pPr>
            <a:r>
              <a:rPr lang="ru-RU" sz="2400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Разумная адаптация </a:t>
            </a: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бизнес-процессов</a:t>
            </a:r>
          </a:p>
          <a:p>
            <a:pPr>
              <a:spcBef>
                <a:spcPts val="2400"/>
              </a:spcBef>
              <a:defRPr/>
            </a:pPr>
            <a:r>
              <a:rPr lang="ru-RU" sz="2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Фиксация решений и контроль их исполнения</a:t>
            </a: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defRPr/>
            </a:pPr>
            <a:endParaRPr lang="ru-RU" sz="24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defRPr/>
            </a:pPr>
            <a:endParaRPr lang="ru-RU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>
              <a:defRPr/>
            </a:pPr>
            <a:endParaRPr lang="en-GB" sz="2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088" y="1476375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1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088" y="3019425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2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7" y="3684091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3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087" y="4348757"/>
            <a:ext cx="771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</a:rPr>
              <a:t>4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4267200" y="4827196"/>
            <a:ext cx="45720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etaBookCyrLF-Roman" panose="020C0506030503020204" pitchFamily="34" charset="0"/>
              </a:defRPr>
            </a:lvl9pPr>
          </a:lstStyle>
          <a:p>
            <a:pPr algn="r"/>
            <a:r>
              <a:rPr lang="ru-RU" altLang="ru-RU" sz="2000" dirty="0">
                <a:solidFill>
                  <a:srgbClr val="ED93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Длительность типового проекта внедрения системы </a:t>
            </a:r>
            <a:r>
              <a:rPr lang="en-US" altLang="ru-RU" sz="2000" dirty="0">
                <a:solidFill>
                  <a:srgbClr val="ED93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DIRECTUM</a:t>
            </a:r>
          </a:p>
          <a:p>
            <a:pPr algn="r"/>
            <a:r>
              <a:rPr lang="ru-RU" altLang="ru-RU" sz="4000" b="1" dirty="0" smtClean="0">
                <a:solidFill>
                  <a:srgbClr val="ED93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16-18</a:t>
            </a:r>
            <a:endParaRPr lang="ru-RU" altLang="ru-RU" sz="4000" b="1" dirty="0">
              <a:solidFill>
                <a:srgbClr val="ED93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3200" dirty="0">
                <a:solidFill>
                  <a:srgbClr val="ED93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недель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3EECF"/>
              </a:clrFrom>
              <a:clrTo>
                <a:srgbClr val="E3EEC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6" r="61294"/>
          <a:stretch/>
        </p:blipFill>
        <p:spPr>
          <a:xfrm>
            <a:off x="6455081" y="5486627"/>
            <a:ext cx="760197" cy="10579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45" y="0"/>
            <a:ext cx="9432552" cy="4876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05" y="848154"/>
            <a:ext cx="9914103" cy="5578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444" y="3065676"/>
            <a:ext cx="6155267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FF"/>
                </a:solidFill>
              </a:rPr>
              <a:t>Есть, что посмотреть</a:t>
            </a:r>
            <a:endParaRPr lang="ru-RU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 txBox="1">
            <a:spLocks/>
          </p:cNvSpPr>
          <p:nvPr/>
        </p:nvSpPr>
        <p:spPr bwMode="auto">
          <a:xfrm>
            <a:off x="439738" y="323850"/>
            <a:ext cx="8220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ED932F"/>
                </a:solidFill>
              </a:rPr>
              <a:t>1800 клиентов, среди них:</a:t>
            </a:r>
            <a:endParaRPr lang="ru-RU" altLang="ru-RU" b="1" dirty="0">
              <a:solidFill>
                <a:srgbClr val="ED932F"/>
              </a:solidFill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3743325" y="2865438"/>
            <a:ext cx="1612900" cy="10541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/>
              <a:t>Внедрение</a:t>
            </a:r>
          </a:p>
        </p:txBody>
      </p:sp>
      <p:pic>
        <p:nvPicPr>
          <p:cNvPr id="4608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2" y="3854192"/>
            <a:ext cx="1428750" cy="108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5" y="5353844"/>
            <a:ext cx="670264" cy="12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786063"/>
            <a:ext cx="2262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089275" y="2341563"/>
            <a:ext cx="56562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err="1" smtClean="0"/>
              <a:t>Кордиант</a:t>
            </a:r>
            <a:endParaRPr lang="ru-RU" sz="1400" b="1" dirty="0" smtClean="0"/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Более 850 пользователей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Подключено более 150 структурных единиц компании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Интеграция с «1С:Предприятие», «Парус», «Босс-Кадровик»</a:t>
            </a:r>
            <a:endParaRPr lang="ru-RU" sz="1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089275" y="3827463"/>
            <a:ext cx="56562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/>
              <a:t>Правительство Тюменской области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Более 2300 пользователей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Единая СЭД для 34 органов исполнительной власти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Руководители работают с мобильными решениями</a:t>
            </a:r>
            <a:endParaRPr lang="ru-RU" sz="14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089274" y="5316538"/>
            <a:ext cx="56562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err="1" smtClean="0"/>
              <a:t>Скартел</a:t>
            </a:r>
            <a:r>
              <a:rPr lang="ru-RU" sz="1400" b="1" dirty="0" smtClean="0"/>
              <a:t> (бренд </a:t>
            </a:r>
            <a:r>
              <a:rPr lang="en-US" sz="1400" b="1" dirty="0" err="1" smtClean="0"/>
              <a:t>Yota</a:t>
            </a:r>
            <a:r>
              <a:rPr lang="en-US" sz="1400" b="1" dirty="0" smtClean="0"/>
              <a:t>)</a:t>
            </a:r>
            <a:endParaRPr lang="ru-RU" sz="1400" b="1" dirty="0" smtClean="0"/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Более </a:t>
            </a:r>
            <a:r>
              <a:rPr lang="en-US" sz="1400" dirty="0" smtClean="0"/>
              <a:t>900</a:t>
            </a:r>
            <a:r>
              <a:rPr lang="ru-RU" sz="1400" dirty="0" smtClean="0"/>
              <a:t> пользователей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Автоматизация управления дебиторской задолженности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Интеграция с «1С:Предприятие»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089273" y="1017588"/>
            <a:ext cx="56562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/>
              <a:t>Сургутнефтегаз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Более 10 000 пользователей (расширение до 20 000)</a:t>
            </a:r>
          </a:p>
          <a:p>
            <a:pPr marL="180975" eaLnBrk="1" hangingPunct="1">
              <a:lnSpc>
                <a:spcPct val="90000"/>
              </a:lnSpc>
              <a:spcBef>
                <a:spcPts val="600"/>
              </a:spcBef>
              <a:buClr>
                <a:srgbClr val="FF8A00"/>
              </a:buClr>
              <a:buNone/>
              <a:defRPr/>
            </a:pPr>
            <a:r>
              <a:rPr lang="ru-RU" sz="1400" dirty="0" smtClean="0"/>
              <a:t>Интеграция с 10 информационными системами </a:t>
            </a:r>
            <a:br>
              <a:rPr lang="ru-RU" sz="1400" dirty="0" smtClean="0"/>
            </a:br>
            <a:r>
              <a:rPr lang="ru-RU" sz="1400" dirty="0" smtClean="0"/>
              <a:t>на базе решений </a:t>
            </a:r>
            <a:r>
              <a:rPr lang="en-US" sz="1400" dirty="0" smtClean="0"/>
              <a:t>SAP</a:t>
            </a:r>
            <a:r>
              <a:rPr lang="ru-RU" sz="1400" dirty="0" smtClean="0"/>
              <a:t>, </a:t>
            </a:r>
            <a:r>
              <a:rPr lang="en-US" sz="1400" dirty="0" smtClean="0"/>
              <a:t>Microsoft, ABBYY</a:t>
            </a:r>
            <a:r>
              <a:rPr lang="ru-RU" sz="1400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9"/>
          <a:stretch/>
        </p:blipFill>
        <p:spPr>
          <a:xfrm>
            <a:off x="872162" y="1247421"/>
            <a:ext cx="1458913" cy="845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7280" y="3821320"/>
            <a:ext cx="4960640" cy="1484585"/>
          </a:xfrm>
        </p:spPr>
        <p:txBody>
          <a:bodyPr/>
          <a:lstStyle/>
          <a:p>
            <a:endParaRPr lang="ru-RU" alt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600" y="2222861"/>
            <a:ext cx="8610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5400" dirty="0" smtClean="0">
                <a:solidFill>
                  <a:schemeClr val="accent6"/>
                </a:solidFill>
              </a:rPr>
              <a:t>Дальше решать вам</a:t>
            </a:r>
            <a:endParaRPr lang="ru-RU" altLang="ru-RU" sz="5400" b="1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 preferRelativeResize="0">
            <a:picLocks noGrp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89240"/>
            <a:ext cx="3429000" cy="952500"/>
          </a:xfrm>
        </p:spPr>
      </p:pic>
    </p:spTree>
    <p:extLst>
      <p:ext uri="{BB962C8B-B14F-4D97-AF65-F5344CB8AC3E}">
        <p14:creationId xmlns:p14="http://schemas.microsoft.com/office/powerpoint/2010/main" val="308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85801" y="1000919"/>
            <a:ext cx="8021638" cy="4929187"/>
            <a:chOff x="601133" y="870480"/>
            <a:chExt cx="8021638" cy="4929187"/>
          </a:xfrm>
        </p:grpSpPr>
        <p:pic>
          <p:nvPicPr>
            <p:cNvPr id="28675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33" y="870480"/>
              <a:ext cx="8021638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393267" y="5198533"/>
              <a:ext cx="3090333" cy="60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8793289"/>
              </p:ext>
            </p:extLst>
          </p:nvPr>
        </p:nvGraphicFramePr>
        <p:xfrm>
          <a:off x="632545" y="1417638"/>
          <a:ext cx="7196667" cy="491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41408775"/>
              </p:ext>
            </p:extLst>
          </p:nvPr>
        </p:nvGraphicFramePr>
        <p:xfrm>
          <a:off x="642070" y="1417638"/>
          <a:ext cx="7196667" cy="491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18828" y="4004789"/>
            <a:ext cx="2170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+17%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1,5 года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8029" y="3499200"/>
            <a:ext cx="2170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60%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купили за 1 год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/>
            <a:r>
              <a:rPr lang="ru-RU" dirty="0" smtClean="0"/>
              <a:t>Окупаемость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29075" y="6525310"/>
            <a:ext cx="5114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AIIM Industry Watch</a:t>
            </a:r>
            <a:r>
              <a:rPr lang="ru-RU" sz="1100" u="sng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 </a:t>
            </a:r>
            <a:r>
              <a:rPr lang="en-US" sz="1100" u="sng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Paper Wars</a:t>
            </a:r>
            <a:r>
              <a:rPr lang="ru-RU" sz="1100" u="sng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2014 - </a:t>
            </a:r>
            <a:r>
              <a:rPr lang="en-US" sz="1100" u="sng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 update from the battlefield</a:t>
            </a:r>
            <a:r>
              <a:rPr lang="ru-RU" sz="1100" u="sng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, 2014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268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22" y="155973"/>
            <a:ext cx="3023012" cy="22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22" y="2356115"/>
            <a:ext cx="30210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4551892"/>
            <a:ext cx="301928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867" y="508000"/>
            <a:ext cx="383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Управление договорами</a:t>
            </a:r>
            <a:endParaRPr lang="ru-RU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867" y="2590800"/>
            <a:ext cx="383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Совещания </a:t>
            </a:r>
            <a:br>
              <a:rPr lang="ru-R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заседания</a:t>
            </a:r>
            <a:endParaRPr lang="ru-RU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867" y="4868334"/>
            <a:ext cx="383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Финансовый архив</a:t>
            </a:r>
            <a:endParaRPr lang="ru-RU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endParaRPr lang="ru-RU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/>
          <a:stretch>
            <a:fillRect/>
          </a:stretch>
        </p:blipFill>
        <p:spPr bwMode="auto">
          <a:xfrm>
            <a:off x="220662" y="1600200"/>
            <a:ext cx="87026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457200" y="274638"/>
            <a:ext cx="8229600" cy="148999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/>
            <a:r>
              <a:rPr lang="ru-RU" dirty="0" smtClean="0"/>
              <a:t>Управление </a:t>
            </a:r>
            <a:r>
              <a:rPr lang="ru-RU" dirty="0"/>
              <a:t>показателями эффективности в режиме </a:t>
            </a:r>
            <a:r>
              <a:rPr lang="en-US" dirty="0"/>
              <a:t>online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82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32322"/>
            <a:ext cx="8572500" cy="5037137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A970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A9706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/>
            <a:r>
              <a:rPr lang="ru-RU" dirty="0" smtClean="0"/>
              <a:t>Эффект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97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8" y="5835470"/>
            <a:ext cx="8229600" cy="707164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dirty="0" smtClean="0"/>
              <a:t>Прогнозируемый </a:t>
            </a:r>
            <a:r>
              <a:rPr lang="ru-RU" sz="1800" dirty="0"/>
              <a:t>размер </a:t>
            </a:r>
            <a:r>
              <a:rPr lang="ru-RU" sz="1800" dirty="0" smtClean="0"/>
              <a:t>экономии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2</a:t>
            </a:r>
            <a:r>
              <a:rPr lang="ru-RU" sz="2400" b="1" dirty="0">
                <a:solidFill>
                  <a:schemeClr val="accent1"/>
                </a:solidFill>
              </a:rPr>
              <a:t> </a:t>
            </a:r>
            <a:r>
              <a:rPr lang="ru-RU" sz="2400" b="1" dirty="0" smtClean="0">
                <a:solidFill>
                  <a:schemeClr val="accent1"/>
                </a:solidFill>
              </a:rPr>
              <a:t>752</a:t>
            </a:r>
            <a:r>
              <a:rPr lang="ru-RU" sz="2400" b="1" dirty="0">
                <a:solidFill>
                  <a:schemeClr val="accent1"/>
                </a:solidFill>
              </a:rPr>
              <a:t> </a:t>
            </a:r>
            <a:r>
              <a:rPr lang="ru-RU" sz="2400" b="1" dirty="0" smtClean="0">
                <a:solidFill>
                  <a:schemeClr val="accent1"/>
                </a:solidFill>
              </a:rPr>
              <a:t>226</a:t>
            </a:r>
            <a:r>
              <a:rPr lang="ru-RU" sz="2400" b="1" dirty="0">
                <a:solidFill>
                  <a:schemeClr val="accent1"/>
                </a:solidFill>
              </a:rPr>
              <a:t> рублей в </a:t>
            </a:r>
            <a:r>
              <a:rPr lang="ru-RU" sz="2400" b="1" dirty="0" smtClean="0">
                <a:solidFill>
                  <a:schemeClr val="accent1"/>
                </a:solidFill>
              </a:rPr>
              <a:t>год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ru-RU" sz="18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34189024"/>
              </p:ext>
            </p:extLst>
          </p:nvPr>
        </p:nvGraphicFramePr>
        <p:xfrm>
          <a:off x="-2714172" y="-565331"/>
          <a:ext cx="11719784" cy="663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61029" y="3050113"/>
            <a:ext cx="159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Завод</a:t>
            </a:r>
            <a:endParaRPr lang="ru-RU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428" y="203201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500+</a:t>
            </a:r>
            <a:r>
              <a:rPr lang="ru-RU" sz="32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рабочих мест</a:t>
            </a:r>
            <a:endParaRPr lang="ru-RU" sz="32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B3E2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13585</TotalTime>
  <Words>539</Words>
  <Application>Microsoft Office PowerPoint</Application>
  <PresentationFormat>Экран (4:3)</PresentationFormat>
  <Paragraphs>161</Paragraphs>
  <Slides>39</Slides>
  <Notes>13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MetaBookCyrLF-Roman</vt:lpstr>
      <vt:lpstr>Segoe UI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Мобильность</vt:lpstr>
      <vt:lpstr>Презентация PowerPoint</vt:lpstr>
      <vt:lpstr>Структура компании</vt:lpstr>
      <vt:lpstr>DIRECTUM iDecide documents for iPad</vt:lpstr>
      <vt:lpstr>Презентация PowerPoint</vt:lpstr>
      <vt:lpstr>Презентация PowerPoint</vt:lpstr>
      <vt:lpstr>Презентация PowerPoint</vt:lpstr>
      <vt:lpstr>Презентация PowerPoint</vt:lpstr>
      <vt:lpstr>Легкий интерфейс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Быстрое обучение  и вовлечение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Демонстрация</vt:lpstr>
      <vt:lpstr>Внедрение</vt:lpstr>
      <vt:lpstr>Принципы успешного внедрения</vt:lpstr>
      <vt:lpstr>Презентация PowerPoint</vt:lpstr>
      <vt:lpstr>Есть, что посмотреть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inspector</dc:creator>
  <cp:lastModifiedBy>Pesterev Nikolai</cp:lastModifiedBy>
  <cp:revision>1350</cp:revision>
  <dcterms:created xsi:type="dcterms:W3CDTF">1998-12-11T14:56:30Z</dcterms:created>
  <dcterms:modified xsi:type="dcterms:W3CDTF">2015-07-07T06:58:19Z</dcterms:modified>
</cp:coreProperties>
</file>