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0"/>
  </p:notesMasterIdLst>
  <p:handoutMasterIdLst>
    <p:handoutMasterId r:id="rId11"/>
  </p:handoutMasterIdLst>
  <p:sldIdLst>
    <p:sldId id="257" r:id="rId2"/>
    <p:sldId id="359" r:id="rId3"/>
    <p:sldId id="360" r:id="rId4"/>
    <p:sldId id="361" r:id="rId5"/>
    <p:sldId id="362" r:id="rId6"/>
    <p:sldId id="332" r:id="rId7"/>
    <p:sldId id="336" r:id="rId8"/>
    <p:sldId id="319" r:id="rId9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D607F6-0C0F-4620-B03A-F7881C861164}">
          <p14:sldIdLst>
            <p14:sldId id="257"/>
            <p14:sldId id="359"/>
            <p14:sldId id="360"/>
            <p14:sldId id="361"/>
            <p14:sldId id="362"/>
            <p14:sldId id="332"/>
            <p14:sldId id="336"/>
            <p14:sldId id="319"/>
          </p14:sldIdLst>
        </p14:section>
        <p14:section name="Раздел без заголовка" id="{88139307-E0AD-406D-9875-1AE6B9E9D62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CDF2FF"/>
    <a:srgbClr val="A50021"/>
    <a:srgbClr val="FF9966"/>
    <a:srgbClr val="A22700"/>
    <a:srgbClr val="CC3300"/>
    <a:srgbClr val="9999FF"/>
    <a:srgbClr val="FF9933"/>
    <a:srgbClr val="FF99CC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54" autoAdjust="0"/>
    <p:restoredTop sz="94595" autoAdjust="0"/>
  </p:normalViewPr>
  <p:slideViewPr>
    <p:cSldViewPr>
      <p:cViewPr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1F121D1-E4E4-4DAD-90D8-D4931C524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8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AA884DD-C4FB-4CB0-BBA2-8A59099CA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0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A93755-2D4F-4B85-9473-60B4A6AC33E8}" type="slidenum">
              <a:rPr lang="ru-RU" b="0" smtClean="0">
                <a:latin typeface="Times New Roman" pitchFamily="18" charset="0"/>
              </a:rPr>
              <a:pPr/>
              <a:t>1</a:t>
            </a:fld>
            <a:endParaRPr lang="ru-RU" b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0E0F4-953B-40DC-B4A3-68E8009C31AD}" type="slidenum">
              <a:rPr lang="ru-RU" b="0" smtClean="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ru-RU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0E0F4-953B-40DC-B4A3-68E8009C31AD}" type="slidenum">
              <a:rPr lang="ru-RU" b="0" smtClean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ru-RU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0E0F4-953B-40DC-B4A3-68E8009C31AD}" type="slidenum">
              <a:rPr lang="ru-RU" b="0" smtClean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ru-RU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0E0F4-953B-40DC-B4A3-68E8009C31AD}" type="slidenum">
              <a:rPr lang="ru-RU" b="0" smtClean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ru-RU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0E0F4-953B-40DC-B4A3-68E8009C31AD}" type="slidenum">
              <a:rPr lang="ru-RU" b="0" smtClean="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ru-RU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0E0F4-953B-40DC-B4A3-68E8009C31AD}" type="slidenum">
              <a:rPr lang="ru-RU" b="0" smtClean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ru-RU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0E0F4-953B-40DC-B4A3-68E8009C31AD}" type="slidenum">
              <a:rPr lang="ru-RU" b="0" smtClean="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ru-RU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3" descr="ARTBANN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6865-8C82-4441-A0EB-9B4135F25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0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8E94-5E3D-4CCE-B5B3-397C490F4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2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27DA-DD8D-4737-A686-47E99F89F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5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08500" y="1941513"/>
            <a:ext cx="40290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08500" y="4075113"/>
            <a:ext cx="40290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0636-37A2-4D03-92DA-A2317C7E3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4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A8A4-26AB-410F-95B4-0B03A8255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2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4C9EC-C8A5-4D6A-AFEC-27F2B879A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52D8A-F0B6-47C6-B9C7-D481E2D3C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6F04-5433-4272-8D7C-02ECE79F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9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04CD6-FA51-49A0-BE70-70315070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A50A-9844-4DBE-9CCD-AE098B8BE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9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71B1-717E-4E95-8764-26728320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1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A3AB-70B8-49E9-B293-2FB233B5D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ABBC-F662-45DA-B5E8-3F30561D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C728E-0B5D-475C-B8BB-E5667348D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5D4A-B071-44BF-BB08-EE2495AC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3" descr="ARTHSEPA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Arthsepa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400" b="0">
                <a:latin typeface="+mn-lt"/>
              </a:defRPr>
            </a:lvl1pPr>
          </a:lstStyle>
          <a:p>
            <a:pPr>
              <a:defRPr/>
            </a:pPr>
            <a:fld id="{AFD63BBA-3F17-4D3C-8547-C0FF33997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0" y="0"/>
            <a:ext cx="2916238" cy="6597650"/>
          </a:xfrm>
          <a:prstGeom prst="rect">
            <a:avLst/>
          </a:prstGeom>
          <a:solidFill>
            <a:srgbClr val="B3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sz="2400" b="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34000" y="533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0" dirty="0">
              <a:latin typeface="Times New Roman" pitchFamily="18" charset="0"/>
            </a:endParaRPr>
          </a:p>
        </p:txBody>
      </p:sp>
      <p:pic>
        <p:nvPicPr>
          <p:cNvPr id="3076" name="Picture 13" descr="conqu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052"/>
            <a:ext cx="291623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2916238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3095625" cy="1008063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Объект 1"/>
          <p:cNvSpPr>
            <a:spLocks noGrp="1"/>
          </p:cNvSpPr>
          <p:nvPr>
            <p:ph idx="1"/>
          </p:nvPr>
        </p:nvSpPr>
        <p:spPr>
          <a:xfrm>
            <a:off x="3059113" y="188913"/>
            <a:ext cx="5905500" cy="633571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 smtClean="0">
              <a:solidFill>
                <a:srgbClr val="B80023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A50021"/>
                </a:solidFill>
              </a:rPr>
              <a:t>    </a:t>
            </a:r>
          </a:p>
          <a:p>
            <a:pPr marL="0" indent="0" algn="ctr">
              <a:buNone/>
            </a:pPr>
            <a:endParaRPr lang="ru-RU" sz="2000" dirty="0">
              <a:solidFill>
                <a:srgbClr val="A5002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A50021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A5002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A5002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16238" y="1008064"/>
            <a:ext cx="6227762" cy="5553738"/>
          </a:xfrm>
          <a:prstGeom prst="rect">
            <a:avLst/>
          </a:prstGeom>
          <a:solidFill>
            <a:srgbClr val="FFEC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/>
                <a:ea typeface="Calibri"/>
              </a:rPr>
              <a:t>Выделение специфических маркеров принадлежности личности </a:t>
            </a:r>
            <a:r>
              <a:rPr lang="ru-RU" sz="3600" dirty="0">
                <a:solidFill>
                  <a:srgbClr val="C00000"/>
                </a:solidFill>
                <a:latin typeface="Times New Roman"/>
                <a:ea typeface="Calibri"/>
              </a:rPr>
              <a:t>к молодежным субкультурам и социально-массовым </a:t>
            </a:r>
            <a:r>
              <a:rPr lang="ru-RU" sz="3600" dirty="0" smtClean="0">
                <a:solidFill>
                  <a:srgbClr val="C00000"/>
                </a:solidFill>
                <a:latin typeface="Times New Roman"/>
                <a:ea typeface="Calibri"/>
              </a:rPr>
              <a:t>движениям </a:t>
            </a:r>
            <a:r>
              <a:rPr lang="ru-RU" sz="3600" dirty="0">
                <a:solidFill>
                  <a:srgbClr val="C00000"/>
                </a:solidFill>
                <a:latin typeface="Times New Roman"/>
                <a:ea typeface="Calibri"/>
              </a:rPr>
              <a:t>на основе парно-доминантного </a:t>
            </a:r>
            <a:r>
              <a:rPr lang="ru-RU" sz="3600" dirty="0" smtClean="0">
                <a:solidFill>
                  <a:srgbClr val="C00000"/>
                </a:solidFill>
                <a:latin typeface="Times New Roman"/>
                <a:ea typeface="Calibri"/>
              </a:rPr>
              <a:t>метода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2800" u="sng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Гатиатуллина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Э.Р.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анд.филос.наук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доцент, доцент кафедры «Психологии, педагогики и социально-гуманитарных дисциплин»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"/>
            <a:ext cx="4373962" cy="639108"/>
          </a:xfrm>
          <a:prstGeom prst="rect">
            <a:avLst/>
          </a:prstGeom>
          <a:solidFill>
            <a:srgbClr val="B3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sz="2400" b="0" dirty="0">
              <a:solidFill>
                <a:srgbClr val="FFFF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" y="26341"/>
            <a:ext cx="4356452" cy="14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E:\КОНКУРС МГУ\WbR_a4ktEp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94" y="19415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"/>
            <a:ext cx="4373962" cy="639108"/>
          </a:xfrm>
          <a:prstGeom prst="rect">
            <a:avLst/>
          </a:prstGeom>
          <a:solidFill>
            <a:srgbClr val="B3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sz="2400" b="0" dirty="0">
              <a:solidFill>
                <a:srgbClr val="FFFF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" y="26341"/>
            <a:ext cx="4356452" cy="14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КОНКУРС МГУ\3Gbc9Zdo7m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94" y="19415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"/>
            <a:ext cx="4373962" cy="639108"/>
          </a:xfrm>
          <a:prstGeom prst="rect">
            <a:avLst/>
          </a:prstGeom>
          <a:solidFill>
            <a:srgbClr val="B3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sz="2400" b="0" dirty="0">
              <a:solidFill>
                <a:srgbClr val="FFFF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" y="26341"/>
            <a:ext cx="4356452" cy="14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КОНКУРС МГУ\I8-HCgxJ_s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94" y="19415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"/>
            <a:ext cx="4373962" cy="639108"/>
          </a:xfrm>
          <a:prstGeom prst="rect">
            <a:avLst/>
          </a:prstGeom>
          <a:solidFill>
            <a:srgbClr val="B3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sz="2400" b="0" dirty="0">
              <a:solidFill>
                <a:srgbClr val="FFFF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" y="26341"/>
            <a:ext cx="4356452" cy="14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744"/>
            <a:ext cx="7352891" cy="4392560"/>
          </a:xfrm>
        </p:spPr>
      </p:pic>
    </p:spTree>
    <p:extLst>
      <p:ext uri="{BB962C8B-B14F-4D97-AF65-F5344CB8AC3E}">
        <p14:creationId xmlns:p14="http://schemas.microsoft.com/office/powerpoint/2010/main" val="1577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59046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Calibri"/>
              </a:rPr>
              <a:t>Диаграмма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</a:rPr>
              <a:t>Эйлера-Венна с визуализацией на рис. 1.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bg1"/>
              </a:solidFill>
              <a:latin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latin typeface="Times New Roman"/>
              <a:ea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Calibri"/>
              </a:rPr>
              <a:t>Автор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  <a:t>выражает надежду, что полученные научные результаты позволят обнаружить </a:t>
            </a:r>
            <a:r>
              <a:rPr lang="ru-RU" sz="2400" i="1" dirty="0">
                <a:solidFill>
                  <a:schemeClr val="bg1"/>
                </a:solidFill>
                <a:latin typeface="Times New Roman"/>
                <a:ea typeface="Calibri"/>
              </a:rPr>
              <a:t>синергию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  <a:t> гуманитарно-математического симбиоза, а также найти для текущего проекта конкретное практическое применение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90" y="1673612"/>
            <a:ext cx="592613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005065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Рис. 1. Структура ГМ-подхода</a:t>
            </a:r>
            <a:endParaRPr lang="ru-RU" sz="16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9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61504" cy="565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9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"/>
            <a:ext cx="4373962" cy="639108"/>
          </a:xfrm>
          <a:prstGeom prst="rect">
            <a:avLst/>
          </a:prstGeom>
          <a:solidFill>
            <a:srgbClr val="B3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sz="2400" b="0" dirty="0">
              <a:solidFill>
                <a:srgbClr val="FFFF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" y="26341"/>
            <a:ext cx="4356452" cy="14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Положения и выводы нашего исследования могут быть использованы в процессе подготовки и переподготовки практических психологов; в преподавании курсов социальной философии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социологии,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культурологии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педагогики.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Некоторые из этих положений и выводов были внедрены в учебный процесс при чтении курса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«Поликультурное образование»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для студентов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специальности;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Акт внедрения в учебный процесс курса «Поликультурное образование» (от 07.02.2014г., № 51).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 тематике исследования есть патенты: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2014619097 от 09.09.2014;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2014102925 от 25.03.2015 </a:t>
            </a:r>
            <a:endParaRPr lang="ru-RU" sz="1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29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удентам">
  <a:themeElements>
    <a:clrScheme name="студентам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студента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тудентам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ентам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ентам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ентам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ентам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ентам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ентам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6181</TotalTime>
  <Words>160</Words>
  <Application>Microsoft Office PowerPoint</Application>
  <PresentationFormat>Экран (4:3)</PresentationFormat>
  <Paragraphs>32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студентам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MIEMP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tkalutskaya</dc:creator>
  <cp:lastModifiedBy>Toff</cp:lastModifiedBy>
  <cp:revision>560</cp:revision>
  <dcterms:created xsi:type="dcterms:W3CDTF">2007-11-21T17:45:08Z</dcterms:created>
  <dcterms:modified xsi:type="dcterms:W3CDTF">2017-06-22T17:44:38Z</dcterms:modified>
</cp:coreProperties>
</file>