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97" d="100"/>
          <a:sy n="97" d="100"/>
        </p:scale>
        <p:origin x="-10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E%D0%BB%D0%BE%D0%B4_(%D1%84%D0%B8%D0%B7%D0%B8%D0%BE%D0%BB%D0%BE%D0%B3%D0%B8%D1%8F)" TargetMode="External"/><Relationship Id="rId2" Type="http://schemas.openxmlformats.org/officeDocument/2006/relationships/hyperlink" Target="https://ru.wikipedia.org/wiki/%D0%93%D0%BE%D0%BC%D0%B5%D0%BE%D1%81%D1%82%D0%B0%D0%B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1%D0%BE%D0%BB%D1%8C" TargetMode="External"/><Relationship Id="rId4" Type="http://schemas.openxmlformats.org/officeDocument/2006/relationships/hyperlink" Target="https://ru.wikipedia.org/wiki/%D0%96%D0%B0%D0%B6%D0%B4%D0%B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0%B5%D1%80%D0%B0%D1%80%D1%85%D0%B8%D1%8F" TargetMode="External"/><Relationship Id="rId2" Type="http://schemas.openxmlformats.org/officeDocument/2006/relationships/hyperlink" Target="https://ru.wikipedia.org/w/index.php?title=%D0%9F%D0%BE%D1%82%D0%BE%D0%BC%D1%81%D1%82%D0%B2%D0%BE&amp;action=edit&amp;redlink=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0%B3%D1%80%D0%B0" TargetMode="External"/><Relationship Id="rId2" Type="http://schemas.openxmlformats.org/officeDocument/2006/relationships/hyperlink" Target="https://ru.wikipedia.org/wiki/%D0%98%D1%81%D1%81%D0%BB%D0%B5%D0%B4%D0%BE%D0%B2%D0%B0%D0%BD%D0%B8%D0%B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0%B5%D1%8F%D1%82%D0%B5%D0%BB%D1%8C%D0%BD%D0%BE%D1%81%D1%82%D1%8C" TargetMode="External"/><Relationship Id="rId2" Type="http://schemas.openxmlformats.org/officeDocument/2006/relationships/hyperlink" Target="https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0%D0%BA%D1%82%D0%B8%D0%B2%D0%BD%D0%BE%D1%81%D1%82%D1%8C_%D0%BB%D0%B8%D1%87%D0%BD%D0%BE%D1%81%D1%82%D0%B8" TargetMode="External"/><Relationship Id="rId5" Type="http://schemas.openxmlformats.org/officeDocument/2006/relationships/hyperlink" Target="https://ru.wikipedia.org/wiki/%D0%A7%D0%B5%D0%BB%D0%BE%D0%B2%D0%B5%D0%BA" TargetMode="External"/><Relationship Id="rId4" Type="http://schemas.openxmlformats.org/officeDocument/2006/relationships/hyperlink" Target="https://ru.wikipedia.org/wiki/%D0%9F%D1%81%D0%B8%D1%85%D0%BE%D1%84%D0%B8%D0%B7%D0%B8%D0%BE%D0%BB%D0%BE%D0%B3%D0%B8%D1%8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Мотивация, саморазвитие и результат</a:t>
            </a:r>
          </a:p>
        </p:txBody>
      </p:sp>
    </p:spTree>
    <p:extLst>
      <p:ext uri="{BB962C8B-B14F-4D97-AF65-F5344CB8AC3E}">
        <p14:creationId xmlns:p14="http://schemas.microsoft.com/office/powerpoint/2010/main" val="1502184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725214"/>
            <a:ext cx="9291215" cy="4741131"/>
          </a:xfrm>
        </p:spPr>
        <p:txBody>
          <a:bodyPr/>
          <a:lstStyle/>
          <a:p>
            <a:r>
              <a:rPr lang="ru-RU" sz="2800" b="1" u="sng" dirty="0"/>
              <a:t>Внешняя мотивация</a:t>
            </a:r>
            <a:r>
              <a:rPr lang="ru-RU" sz="2800" u="sng" dirty="0"/>
              <a:t> </a:t>
            </a:r>
            <a:r>
              <a:rPr lang="ru-RU" sz="2800" dirty="0"/>
              <a:t>(</a:t>
            </a:r>
            <a:r>
              <a:rPr lang="ru-RU" sz="2800" dirty="0" err="1"/>
              <a:t>экстринсивная</a:t>
            </a:r>
            <a:r>
              <a:rPr lang="ru-RU" sz="2800" dirty="0"/>
              <a:t>) — мотивация, не связанная с содержанием определённой деятельности, но обусловленная внешними по отношению к субъекту обстоятельствами.</a:t>
            </a:r>
          </a:p>
          <a:p>
            <a:r>
              <a:rPr lang="ru-RU" sz="2800" b="1" u="sng" dirty="0"/>
              <a:t>Внутренняя мотивация</a:t>
            </a:r>
            <a:r>
              <a:rPr lang="ru-RU" sz="2800" u="sng" dirty="0"/>
              <a:t> </a:t>
            </a:r>
            <a:r>
              <a:rPr lang="ru-RU" sz="2800" dirty="0"/>
              <a:t>(</a:t>
            </a:r>
            <a:r>
              <a:rPr lang="ru-RU" sz="2800" dirty="0" err="1"/>
              <a:t>интринсивная</a:t>
            </a:r>
            <a:r>
              <a:rPr lang="ru-RU" sz="2800" dirty="0"/>
              <a:t>) — мотивация, связанная не с внешними обстоятельствами, а с самим содержанием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1543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599090"/>
            <a:ext cx="9291215" cy="4867255"/>
          </a:xfrm>
        </p:spPr>
        <p:txBody>
          <a:bodyPr/>
          <a:lstStyle/>
          <a:p>
            <a:pPr lvl="0"/>
            <a:r>
              <a:rPr lang="ru-RU" sz="2800" dirty="0"/>
              <a:t>индивидуальные мотивации, направленные на поддержание </a:t>
            </a:r>
            <a:r>
              <a:rPr lang="ru-RU" sz="2800" dirty="0">
                <a:hlinkClick r:id="rId2" tooltip="Гомеостаз"/>
              </a:rPr>
              <a:t>гомеостаза</a:t>
            </a:r>
            <a:endParaRPr lang="ru-RU" sz="2800" dirty="0"/>
          </a:p>
          <a:p>
            <a:pPr lvl="1"/>
            <a:r>
              <a:rPr lang="ru-RU" sz="2800" dirty="0">
                <a:hlinkClick r:id="rId3" tooltip="Голод (физиология)"/>
              </a:rPr>
              <a:t>голод</a:t>
            </a:r>
            <a:endParaRPr lang="ru-RU" sz="2800" dirty="0"/>
          </a:p>
          <a:p>
            <a:pPr lvl="1"/>
            <a:r>
              <a:rPr lang="ru-RU" sz="2800" dirty="0">
                <a:hlinkClick r:id="rId4" tooltip="Жажда"/>
              </a:rPr>
              <a:t>жажда</a:t>
            </a:r>
            <a:endParaRPr lang="ru-RU" sz="2800" dirty="0"/>
          </a:p>
          <a:p>
            <a:pPr lvl="1"/>
            <a:r>
              <a:rPr lang="ru-RU" sz="2800" dirty="0"/>
              <a:t>избегание </a:t>
            </a:r>
            <a:r>
              <a:rPr lang="ru-RU" sz="2800" dirty="0">
                <a:hlinkClick r:id="rId5" tooltip="Боль"/>
              </a:rPr>
              <a:t>боли</a:t>
            </a:r>
            <a:endParaRPr lang="ru-RU" sz="2800" dirty="0"/>
          </a:p>
          <a:p>
            <a:pPr lvl="1"/>
            <a:r>
              <a:rPr lang="ru-RU" sz="2800" dirty="0"/>
              <a:t>стремление к температурному оптимуму</a:t>
            </a:r>
          </a:p>
          <a:p>
            <a:pPr lvl="1"/>
            <a:r>
              <a:rPr lang="ru-RU" sz="2800" dirty="0"/>
              <a:t>и т. 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318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425670"/>
            <a:ext cx="9291215" cy="5040676"/>
          </a:xfrm>
        </p:spPr>
        <p:txBody>
          <a:bodyPr/>
          <a:lstStyle/>
          <a:p>
            <a:pPr lvl="0"/>
            <a:r>
              <a:rPr lang="ru-RU" sz="3200" dirty="0"/>
              <a:t>групповые</a:t>
            </a:r>
          </a:p>
          <a:p>
            <a:pPr lvl="1"/>
            <a:r>
              <a:rPr lang="ru-RU" sz="3200" dirty="0"/>
              <a:t>забота о </a:t>
            </a:r>
            <a:r>
              <a:rPr lang="ru-RU" sz="3200" dirty="0">
                <a:hlinkClick r:id="rId2" tooltip="Потомство (страница отсутствует)"/>
              </a:rPr>
              <a:t>потомстве</a:t>
            </a:r>
            <a:endParaRPr lang="ru-RU" sz="3200" dirty="0"/>
          </a:p>
          <a:p>
            <a:pPr lvl="1"/>
            <a:r>
              <a:rPr lang="ru-RU" sz="3200" dirty="0"/>
              <a:t>поиск места в групповой </a:t>
            </a:r>
            <a:r>
              <a:rPr lang="ru-RU" sz="3200" dirty="0">
                <a:hlinkClick r:id="rId3" tooltip="Иерархия"/>
              </a:rPr>
              <a:t>иерархии</a:t>
            </a:r>
            <a:endParaRPr lang="ru-RU" sz="3200" dirty="0"/>
          </a:p>
          <a:p>
            <a:pPr lvl="1"/>
            <a:r>
              <a:rPr lang="ru-RU" sz="3200" dirty="0"/>
              <a:t>поддержание присущей данному виду структуры сообщества</a:t>
            </a:r>
          </a:p>
          <a:p>
            <a:pPr lvl="1"/>
            <a:r>
              <a:rPr lang="ru-RU" sz="3200" dirty="0"/>
              <a:t>и т. 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150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1418896"/>
            <a:ext cx="9291215" cy="4047449"/>
          </a:xfrm>
        </p:spPr>
        <p:txBody>
          <a:bodyPr/>
          <a:lstStyle/>
          <a:p>
            <a:pPr lvl="0"/>
            <a:r>
              <a:rPr lang="ru-RU" sz="3200" dirty="0"/>
              <a:t>познавательные</a:t>
            </a:r>
          </a:p>
          <a:p>
            <a:pPr lvl="1"/>
            <a:r>
              <a:rPr lang="ru-RU" sz="3200" dirty="0">
                <a:hlinkClick r:id="rId2" tooltip="Исследование"/>
              </a:rPr>
              <a:t>исследовательское поведение</a:t>
            </a:r>
            <a:endParaRPr lang="ru-RU" sz="3200" dirty="0"/>
          </a:p>
          <a:p>
            <a:pPr lvl="1"/>
            <a:r>
              <a:rPr lang="ru-RU" sz="3200" dirty="0">
                <a:hlinkClick r:id="rId3" tooltip="Игра"/>
              </a:rPr>
              <a:t>игровая деятельность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452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4810" y="394616"/>
            <a:ext cx="9291215" cy="1049235"/>
          </a:xfrm>
        </p:spPr>
        <p:txBody>
          <a:bodyPr/>
          <a:lstStyle/>
          <a:p>
            <a:r>
              <a:rPr lang="ru-RU" dirty="0"/>
              <a:t>Марк </a:t>
            </a:r>
            <a:r>
              <a:rPr lang="ru-RU" dirty="0" err="1"/>
              <a:t>цукерберг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6234" y="1665998"/>
            <a:ext cx="2988368" cy="4482554"/>
          </a:xfrm>
        </p:spPr>
      </p:pic>
    </p:spTree>
    <p:extLst>
      <p:ext uri="{BB962C8B-B14F-4D97-AF65-F5344CB8AC3E}">
        <p14:creationId xmlns:p14="http://schemas.microsoft.com/office/powerpoint/2010/main" val="440351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7" y="195856"/>
            <a:ext cx="9291215" cy="1049235"/>
          </a:xfrm>
        </p:spPr>
        <p:txBody>
          <a:bodyPr/>
          <a:lstStyle/>
          <a:p>
            <a:r>
              <a:rPr lang="ru-RU" dirty="0"/>
              <a:t>Леонид Рогозов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3453" y="1040524"/>
            <a:ext cx="5822493" cy="5123793"/>
          </a:xfrm>
        </p:spPr>
      </p:pic>
    </p:spTree>
    <p:extLst>
      <p:ext uri="{BB962C8B-B14F-4D97-AF65-F5344CB8AC3E}">
        <p14:creationId xmlns:p14="http://schemas.microsoft.com/office/powerpoint/2010/main" val="1144864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0164" y="0"/>
            <a:ext cx="10370555" cy="6164317"/>
          </a:xfrm>
        </p:spPr>
      </p:pic>
    </p:spTree>
    <p:extLst>
      <p:ext uri="{BB962C8B-B14F-4D97-AF65-F5344CB8AC3E}">
        <p14:creationId xmlns:p14="http://schemas.microsoft.com/office/powerpoint/2010/main" val="2657823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239" y="0"/>
            <a:ext cx="10273862" cy="6164317"/>
          </a:xfrm>
        </p:spPr>
      </p:pic>
    </p:spTree>
    <p:extLst>
      <p:ext uri="{BB962C8B-B14F-4D97-AF65-F5344CB8AC3E}">
        <p14:creationId xmlns:p14="http://schemas.microsoft.com/office/powerpoint/2010/main" val="1670476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4744" y="0"/>
            <a:ext cx="8215185" cy="6148552"/>
          </a:xfrm>
        </p:spPr>
      </p:pic>
    </p:spTree>
    <p:extLst>
      <p:ext uri="{BB962C8B-B14F-4D97-AF65-F5344CB8AC3E}">
        <p14:creationId xmlns:p14="http://schemas.microsoft.com/office/powerpoint/2010/main" val="3699139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6255" y="0"/>
            <a:ext cx="4622174" cy="6197363"/>
          </a:xfrm>
        </p:spPr>
      </p:pic>
    </p:spTree>
    <p:extLst>
      <p:ext uri="{BB962C8B-B14F-4D97-AF65-F5344CB8AC3E}">
        <p14:creationId xmlns:p14="http://schemas.microsoft.com/office/powerpoint/2010/main" val="2225466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218" y="0"/>
            <a:ext cx="4781145" cy="614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57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848" y="-2126"/>
            <a:ext cx="4367049" cy="616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42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833" y="1"/>
            <a:ext cx="4378064" cy="616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4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8184" y="-1"/>
            <a:ext cx="4380243" cy="6167385"/>
          </a:xfrm>
        </p:spPr>
      </p:pic>
    </p:spTree>
    <p:extLst>
      <p:ext uri="{BB962C8B-B14F-4D97-AF65-F5344CB8AC3E}">
        <p14:creationId xmlns:p14="http://schemas.microsoft.com/office/powerpoint/2010/main" val="1545584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0208" y="0"/>
            <a:ext cx="4351282" cy="6135309"/>
          </a:xfrm>
        </p:spPr>
      </p:pic>
    </p:spTree>
    <p:extLst>
      <p:ext uri="{BB962C8B-B14F-4D97-AF65-F5344CB8AC3E}">
        <p14:creationId xmlns:p14="http://schemas.microsoft.com/office/powerpoint/2010/main" val="1246960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1068" y="0"/>
            <a:ext cx="7492236" cy="6128649"/>
          </a:xfrm>
        </p:spPr>
      </p:pic>
    </p:spTree>
    <p:extLst>
      <p:ext uri="{BB962C8B-B14F-4D97-AF65-F5344CB8AC3E}">
        <p14:creationId xmlns:p14="http://schemas.microsoft.com/office/powerpoint/2010/main" val="1566072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51579" y="583324"/>
            <a:ext cx="9291215" cy="4883021"/>
          </a:xfrm>
        </p:spPr>
        <p:txBody>
          <a:bodyPr>
            <a:normAutofit/>
          </a:bodyPr>
          <a:lstStyle/>
          <a:p>
            <a:r>
              <a:rPr lang="ru-RU" sz="3200" b="1" dirty="0" err="1"/>
              <a:t>Мотива́ция</a:t>
            </a:r>
            <a:r>
              <a:rPr lang="ru-RU" sz="3200" dirty="0"/>
              <a:t> (от </a:t>
            </a:r>
            <a:r>
              <a:rPr lang="ru-RU" sz="3200" dirty="0">
                <a:hlinkClick r:id="rId2" tooltip="Латинский язык"/>
              </a:rPr>
              <a:t>лат.</a:t>
            </a:r>
            <a:r>
              <a:rPr lang="ru-RU" sz="3200" dirty="0"/>
              <a:t> </a:t>
            </a:r>
            <a:r>
              <a:rPr lang="la-Latn" sz="3200" i="1" dirty="0"/>
              <a:t>movere</a:t>
            </a:r>
            <a:r>
              <a:rPr lang="ru-RU" sz="3200" dirty="0"/>
              <a:t>) — побуждение к </a:t>
            </a:r>
            <a:r>
              <a:rPr lang="ru-RU" sz="3200" dirty="0">
                <a:hlinkClick r:id="rId3" tooltip="Деятельность"/>
              </a:rPr>
              <a:t>действию</a:t>
            </a:r>
            <a:r>
              <a:rPr lang="ru-RU" sz="3200" dirty="0"/>
              <a:t>; </a:t>
            </a:r>
            <a:r>
              <a:rPr lang="ru-RU" sz="3200" dirty="0">
                <a:hlinkClick r:id="rId4" tooltip="Психофизиология"/>
              </a:rPr>
              <a:t>психофизиологический процесс</a:t>
            </a:r>
            <a:r>
              <a:rPr lang="ru-RU" sz="3200" dirty="0"/>
              <a:t>, управляющий поведением </a:t>
            </a:r>
            <a:r>
              <a:rPr lang="ru-RU" sz="3200" dirty="0">
                <a:hlinkClick r:id="rId5" tooltip="Человек"/>
              </a:rPr>
              <a:t>человека</a:t>
            </a:r>
            <a:r>
              <a:rPr lang="ru-RU" sz="3200" dirty="0"/>
              <a:t>, задающий его направленность, организацию, </a:t>
            </a:r>
            <a:r>
              <a:rPr lang="ru-RU" sz="3200" dirty="0">
                <a:hlinkClick r:id="rId6" tooltip="Активность личности"/>
              </a:rPr>
              <a:t>активность</a:t>
            </a:r>
            <a:r>
              <a:rPr lang="ru-RU" sz="3200" dirty="0"/>
              <a:t> и устойчивость; способность человека деятельно удовлетворять свои потребности.</a:t>
            </a:r>
          </a:p>
        </p:txBody>
      </p:sp>
    </p:spTree>
    <p:extLst>
      <p:ext uri="{BB962C8B-B14F-4D97-AF65-F5344CB8AC3E}">
        <p14:creationId xmlns:p14="http://schemas.microsoft.com/office/powerpoint/2010/main" val="313562382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35</TotalTime>
  <Words>120</Words>
  <Application>Microsoft Office PowerPoint</Application>
  <PresentationFormat>Произвольный</PresentationFormat>
  <Paragraphs>20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Галерея</vt:lpstr>
      <vt:lpstr>Мотивация, саморазвитие и результат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Марк цукерберг</vt:lpstr>
      <vt:lpstr>Леонид Рогозов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Мотивация, саморазвитие и результат</dc:title>
  <dc:creator>дмитрий мухортов</dc:creator>
  <cp:lastModifiedBy>Кубова Разия Махмудовна</cp:lastModifiedBy>
  <cp:revision>8</cp:revision>
  <dcterms:created xsi:type="dcterms:W3CDTF">2016-02-23T22:10:36Z</dcterms:created>
  <dcterms:modified xsi:type="dcterms:W3CDTF">2016-04-29T12:18:29Z</dcterms:modified>
</cp:coreProperties>
</file>