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257" r:id="rId2"/>
    <p:sldId id="365" r:id="rId3"/>
    <p:sldId id="389" r:id="rId4"/>
    <p:sldId id="388" r:id="rId5"/>
    <p:sldId id="313" r:id="rId6"/>
    <p:sldId id="353" r:id="rId7"/>
    <p:sldId id="356" r:id="rId8"/>
    <p:sldId id="364" r:id="rId9"/>
    <p:sldId id="370" r:id="rId10"/>
    <p:sldId id="391" r:id="rId11"/>
    <p:sldId id="393" r:id="rId12"/>
    <p:sldId id="395" r:id="rId13"/>
    <p:sldId id="396" r:id="rId14"/>
    <p:sldId id="397" r:id="rId15"/>
    <p:sldId id="398" r:id="rId16"/>
    <p:sldId id="399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1" r:id="rId27"/>
    <p:sldId id="412" r:id="rId28"/>
    <p:sldId id="413" r:id="rId29"/>
    <p:sldId id="414" r:id="rId30"/>
    <p:sldId id="415" r:id="rId31"/>
    <p:sldId id="417" r:id="rId32"/>
    <p:sldId id="421" r:id="rId33"/>
    <p:sldId id="423" r:id="rId34"/>
    <p:sldId id="429" r:id="rId35"/>
    <p:sldId id="43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206"/>
    <a:srgbClr val="000099"/>
    <a:srgbClr val="FFFF99"/>
    <a:srgbClr val="003366"/>
    <a:srgbClr val="FF0000"/>
    <a:srgbClr val="B40202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3" autoAdjust="0"/>
    <p:restoredTop sz="94693" autoAdjust="0"/>
  </p:normalViewPr>
  <p:slideViewPr>
    <p:cSldViewPr>
      <p:cViewPr>
        <p:scale>
          <a:sx n="94" d="100"/>
          <a:sy n="94" d="100"/>
        </p:scale>
        <p:origin x="-15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96" d="100"/>
        <a:sy n="96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AF8C4F-04D5-469F-9F3C-0D07D2B32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6154-8E57-48A8-8253-16E1351C1E88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FF771-DCE9-404F-9CAC-5C56218BC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3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1C8B1F-05AD-40B9-A0C9-5E6A342E3F16}" type="slidenum">
              <a:rPr lang="ru-RU" sz="1200"/>
              <a:pPr eaLnBrk="1" hangingPunct="1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3109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85D573-1568-4772-BA5A-C3D97D3146FC}" type="slidenum">
              <a:rPr lang="ru-RU" sz="1200"/>
              <a:pPr eaLnBrk="1" hangingPunct="1"/>
              <a:t>20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57154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21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98E761-8644-4FD1-A038-B1E8A8C9FC83}" type="slidenum">
              <a:rPr lang="ru-RU" sz="1200"/>
              <a:pPr eaLnBrk="1" hangingPunct="1"/>
              <a:t>24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84740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32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2288BC-F2C6-4F83-B9F1-B55E67BC82D8}" type="slidenum">
              <a:rPr lang="ru-RU" sz="1200"/>
              <a:pPr eaLnBrk="1" hangingPunct="1"/>
              <a:t>26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26071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36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D9DA51-3A55-4551-8568-D5F3031CB4F4}" type="slidenum">
              <a:rPr lang="ru-RU" sz="1200"/>
              <a:pPr eaLnBrk="1" hangingPunct="1"/>
              <a:t>27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458541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37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8474057-04E3-437F-B80A-F04DA069AF15}" type="slidenum">
              <a:rPr lang="ru-RU" sz="1200"/>
              <a:pPr eaLnBrk="1" hangingPunct="1"/>
              <a:t>28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33408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61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4A3EBC-DDD8-473B-8119-3AD952132530}" type="slidenum">
              <a:rPr lang="ru-RU" sz="1200"/>
              <a:pPr eaLnBrk="1" hangingPunct="1"/>
              <a:t>31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88990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DA73DB-4702-4D6D-B5F2-003762C87D15}" type="slidenum">
              <a:rPr lang="ru-RU" sz="1200"/>
              <a:pPr eaLnBrk="1" hangingPunct="1"/>
              <a:t>11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38850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BDB46B-3994-4E3C-93BF-DDC36BE63738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00902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9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189EE6-D1F1-4285-8539-BF7A60D226D2}" type="slidenum">
              <a:rPr lang="ru-RU" sz="1200"/>
              <a:pPr eaLnBrk="1" hangingPunct="1"/>
              <a:t>13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3939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72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6176C7-E6CE-4A51-93A1-2C821C945F23}" type="slidenum">
              <a:rPr lang="ru-RU" sz="1200"/>
              <a:pPr eaLnBrk="1" hangingPunct="1"/>
              <a:t>14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58243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272E63-FF68-4732-B2D6-CF771B70EC62}" type="slidenum">
              <a:rPr lang="ru-RU" sz="1200"/>
              <a:pPr eaLnBrk="1" hangingPunct="1"/>
              <a:t>15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30911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E7591B-BAE0-438D-8169-621D2077D8BD}" type="slidenum">
              <a:rPr lang="ru-RU" sz="1200"/>
              <a:pPr eaLnBrk="1" hangingPunct="1"/>
              <a:t>16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62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83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6A5ECE-FDB3-4589-934F-5AD865223AFB}" type="slidenum">
              <a:rPr lang="ru-RU" sz="1200"/>
              <a:pPr eaLnBrk="1" hangingPunct="1"/>
              <a:t>17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19407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C373BC-129D-43D9-B73F-8C020229E81D}" type="slidenum">
              <a:rPr lang="ru-RU" sz="1200"/>
              <a:pPr eaLnBrk="1" hangingPunct="1"/>
              <a:t>18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9179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06A814-E3B5-4720-8693-9E3EA3034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7116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407D-0435-4383-A4F8-6509C88276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4107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4EF8E-E9BD-45A7-B799-95CACC0B72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1588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5946E-751A-43A9-9617-C93B0EDDFA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78419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BDC29-1CF7-41B6-924C-8882ED80AE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7243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00926-4231-435E-8D87-75B2EBC1A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4481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F985C-24C7-4917-B07D-11DB4008B9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5592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B62FF-7313-438A-A51A-89CA993CFE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3180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FC6DB-1BD7-40E1-B3DF-42C8F8A9C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15698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42A08-6C5A-44DF-90D4-6EF22B58F7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4209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03EF8-DDD0-4720-B939-3FFB1720CD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4443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0DB17EC-FE8F-4AC0-BA30-D277366E5A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____Microsoft_Visio_2003_2010111.vsd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____Microsoft_Visio_2003_2010222.vsd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9000">
              <a:srgbClr val="BC0206">
                <a:alpha val="80000"/>
                <a:lumMod val="99000"/>
              </a:srgb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77" y="63399"/>
            <a:ext cx="2686853" cy="7082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" y="435452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itchFamily="34" charset="-128"/>
                <a:cs typeface="Arial Unicode MS" pitchFamily="34" charset="-128"/>
              </a:rPr>
              <a:t>«И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нформационная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безопасность. Состояние и перспективы развития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»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5270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small" spc="-1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Московский университет имени С. Ю. Витте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2871" y="5877272"/>
            <a:ext cx="84502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itchFamily="34" charset="-128"/>
                <a:cs typeface="Arial Unicode MS" pitchFamily="34" charset="-128"/>
              </a:rPr>
              <a:t>Доцент кафедры математики и информатики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itchFamily="34" charset="-128"/>
                <a:cs typeface="Arial Unicode MS" pitchFamily="34" charset="-128"/>
              </a:rPr>
              <a:t>ктн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 Unicode MS" pitchFamily="34" charset="-128"/>
                <a:cs typeface="Arial Unicode MS" pitchFamily="34" charset="-128"/>
              </a:rPr>
              <a:t> Зайцев Михаил Алексеевич 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28" y="1443446"/>
            <a:ext cx="4747949" cy="278719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Группа 78"/>
          <p:cNvGrpSpPr>
            <a:grpSpLocks/>
          </p:cNvGrpSpPr>
          <p:nvPr/>
        </p:nvGrpSpPr>
        <p:grpSpPr bwMode="auto">
          <a:xfrm>
            <a:off x="214313" y="3571875"/>
            <a:ext cx="8715375" cy="3000375"/>
            <a:chOff x="142844" y="136502"/>
            <a:chExt cx="8062672" cy="743756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44" y="136502"/>
              <a:ext cx="7930497" cy="7437565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5" name="TextBox 80"/>
            <p:cNvSpPr txBox="1">
              <a:spLocks noChangeArrowheads="1"/>
            </p:cNvSpPr>
            <p:nvPr/>
          </p:nvSpPr>
          <p:spPr bwMode="auto">
            <a:xfrm>
              <a:off x="142844" y="285727"/>
              <a:ext cx="8062672" cy="686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Технический канал утечки информации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совокупность носителя информации, технического средства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с помощью которого осуществляется перехват информации, и физической среды распространения информативного сигнала.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Носитель информации:</a:t>
              </a:r>
            </a:p>
            <a:p>
              <a:pPr eaLnBrk="1" hangingPunct="1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Материальный объект, в том числе физическое поле, в котором информация находит свое отображение в виде символов, образов, сигналов, технических решений и процессов, количественных характеристик физических величин</a:t>
              </a:r>
            </a:p>
            <a:p>
              <a:pPr eaLnBrk="1" hangingPunct="1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Информативный сигнал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eaLnBrk="1" hangingPunct="1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сигнал, по параметрам которого может быть определена защищаемая информация.</a:t>
              </a:r>
            </a:p>
          </p:txBody>
        </p:sp>
      </p:grpSp>
      <p:sp>
        <p:nvSpPr>
          <p:cNvPr id="22532" name="Line 24"/>
          <p:cNvSpPr>
            <a:spLocks noChangeShapeType="1"/>
          </p:cNvSpPr>
          <p:nvPr/>
        </p:nvSpPr>
        <p:spPr bwMode="auto">
          <a:xfrm>
            <a:off x="6124821" y="983710"/>
            <a:ext cx="0" cy="2478540"/>
          </a:xfrm>
          <a:prstGeom prst="line">
            <a:avLst/>
          </a:prstGeom>
          <a:noFill/>
          <a:ln w="127000" cmpd="tri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987675" y="1504950"/>
            <a:ext cx="2743200" cy="1317625"/>
          </a:xfrm>
          <a:prstGeom prst="doubleWave">
            <a:avLst>
              <a:gd name="adj1" fmla="val 10319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Среда распространения 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сигнала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flipH="1">
            <a:off x="249238" y="1728788"/>
            <a:ext cx="1800225" cy="8636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  <a:p>
            <a:pPr algn="ctr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сигнала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7164388" y="1728788"/>
            <a:ext cx="1800225" cy="863600"/>
          </a:xfrm>
          <a:prstGeom prst="flowChartDelay">
            <a:avLst/>
          </a:prstGeom>
          <a:solidFill>
            <a:srgbClr val="E7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ТСР</a:t>
            </a: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777082" y="831179"/>
            <a:ext cx="2544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Информативный сигнал </a:t>
            </a:r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>
            <a:off x="2051050" y="1103313"/>
            <a:ext cx="6096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6659563" y="374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Text Box 18"/>
          <p:cNvSpPr txBox="1">
            <a:spLocks noChangeArrowheads="1"/>
          </p:cNvSpPr>
          <p:nvPr/>
        </p:nvSpPr>
        <p:spPr bwMode="auto">
          <a:xfrm>
            <a:off x="6429375" y="2724150"/>
            <a:ext cx="2122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Граница контролируемой зоны</a:t>
            </a:r>
          </a:p>
        </p:txBody>
      </p:sp>
      <p:sp>
        <p:nvSpPr>
          <p:cNvPr id="22540" name="Line 20"/>
          <p:cNvSpPr>
            <a:spLocks noChangeShapeType="1"/>
          </p:cNvSpPr>
          <p:nvPr/>
        </p:nvSpPr>
        <p:spPr bwMode="auto">
          <a:xfrm>
            <a:off x="2051050" y="2174875"/>
            <a:ext cx="5113338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AutoShape 22"/>
          <p:cNvSpPr>
            <a:spLocks noChangeArrowheads="1"/>
          </p:cNvSpPr>
          <p:nvPr/>
        </p:nvSpPr>
        <p:spPr bwMode="auto">
          <a:xfrm rot="-556574">
            <a:off x="6384723" y="1019735"/>
            <a:ext cx="519763" cy="897270"/>
          </a:xfrm>
          <a:prstGeom prst="lightningBolt">
            <a:avLst/>
          </a:prstGeom>
          <a:solidFill>
            <a:srgbClr val="7DF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6372225" y="87788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638" indent="-20638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Помехи</a:t>
            </a:r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142875" y="2701925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Носитель информации (человек, ТСПИ) 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29334"/>
            <a:ext cx="9143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ТЕХНИЧЕСКИЕ </a:t>
            </a:r>
            <a:r>
              <a:rPr lang="ru-RU" b="1" dirty="0">
                <a:solidFill>
                  <a:srgbClr val="FF0000"/>
                </a:solidFill>
              </a:rPr>
              <a:t>КАНАЛЫ УТЕЧКИ ИНФОРМАЦИИ И СПОСОБЫ ИХ ЗАКРЫТИЯ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8533607" y="473138"/>
            <a:ext cx="506412" cy="490538"/>
            <a:chOff x="5371" y="64"/>
            <a:chExt cx="319" cy="309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601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30175"/>
            <a:ext cx="9144000" cy="3698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92035" tIns="46019" rIns="92035" bIns="46019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Классификация технических каналов утечки информации</a:t>
            </a:r>
            <a:endParaRPr lang="ru-RU" sz="2000" b="1" dirty="0">
              <a:latin typeface="Arial" charset="0"/>
              <a:cs typeface="Arial" charset="0"/>
            </a:endParaRPr>
          </a:p>
        </p:txBody>
      </p:sp>
      <p:grpSp>
        <p:nvGrpSpPr>
          <p:cNvPr id="23555" name="Группа 18"/>
          <p:cNvGrpSpPr>
            <a:grpSpLocks/>
          </p:cNvGrpSpPr>
          <p:nvPr/>
        </p:nvGrpSpPr>
        <p:grpSpPr bwMode="auto">
          <a:xfrm>
            <a:off x="0" y="1643063"/>
            <a:ext cx="4429125" cy="1071562"/>
            <a:chOff x="5214942" y="5429262"/>
            <a:chExt cx="3500462" cy="288484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214942" y="5429262"/>
              <a:ext cx="3500462" cy="288484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77" name="TextBox 17"/>
            <p:cNvSpPr txBox="1">
              <a:spLocks noChangeArrowheads="1"/>
            </p:cNvSpPr>
            <p:nvPr/>
          </p:nvSpPr>
          <p:spPr bwMode="auto">
            <a:xfrm>
              <a:off x="5286380" y="5586202"/>
              <a:ext cx="3357586" cy="248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800">
                  <a:latin typeface="Arial" panose="020B0604020202020204" pitchFamily="34" charset="0"/>
                  <a:cs typeface="Arial" panose="020B0604020202020204" pitchFamily="34" charset="0"/>
                </a:rPr>
                <a:t>Технические каналы утечки информации, обрабатываемой техническими средствами</a:t>
              </a:r>
            </a:p>
          </p:txBody>
        </p:sp>
      </p:grpSp>
      <p:grpSp>
        <p:nvGrpSpPr>
          <p:cNvPr id="23556" name="Группа 78"/>
          <p:cNvGrpSpPr>
            <a:grpSpLocks/>
          </p:cNvGrpSpPr>
          <p:nvPr/>
        </p:nvGrpSpPr>
        <p:grpSpPr bwMode="auto">
          <a:xfrm>
            <a:off x="1606550" y="785813"/>
            <a:ext cx="6143625" cy="500062"/>
            <a:chOff x="142844" y="285728"/>
            <a:chExt cx="7930497" cy="104458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44" y="285728"/>
              <a:ext cx="7930497" cy="104458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75" name="TextBox 80"/>
            <p:cNvSpPr txBox="1">
              <a:spLocks noChangeArrowheads="1"/>
            </p:cNvSpPr>
            <p:nvPr/>
          </p:nvSpPr>
          <p:spPr bwMode="auto">
            <a:xfrm>
              <a:off x="142844" y="382193"/>
              <a:ext cx="7929618" cy="77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65163" algn="l"/>
                  <a:tab pos="760413" algn="l"/>
                  <a:tab pos="1427163" algn="l"/>
                  <a:tab pos="1522413" algn="l"/>
                  <a:tab pos="1998663" algn="l"/>
                  <a:tab pos="2284413" algn="l"/>
                  <a:tab pos="28559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ru-RU" sz="1800" b="1">
                  <a:latin typeface="Arial" panose="020B0604020202020204" pitchFamily="34" charset="0"/>
                  <a:cs typeface="Arial" panose="020B0604020202020204" pitchFamily="34" charset="0"/>
                </a:rPr>
                <a:t>Технические каналы утечки информации</a:t>
              </a:r>
              <a:endParaRPr lang="ru-RU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rot="5400000">
            <a:off x="2321719" y="1464469"/>
            <a:ext cx="357188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8" name="Группа 18"/>
          <p:cNvGrpSpPr>
            <a:grpSpLocks/>
          </p:cNvGrpSpPr>
          <p:nvPr/>
        </p:nvGrpSpPr>
        <p:grpSpPr bwMode="auto">
          <a:xfrm>
            <a:off x="5500688" y="1643063"/>
            <a:ext cx="3643312" cy="1267368"/>
            <a:chOff x="5214942" y="5429262"/>
            <a:chExt cx="3500462" cy="288484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14942" y="5429262"/>
              <a:ext cx="3500462" cy="288484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73" name="TextBox 17"/>
            <p:cNvSpPr txBox="1">
              <a:spLocks noChangeArrowheads="1"/>
            </p:cNvSpPr>
            <p:nvPr/>
          </p:nvSpPr>
          <p:spPr bwMode="auto">
            <a:xfrm>
              <a:off x="5286380" y="5586202"/>
              <a:ext cx="3357586" cy="248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Технические каналы утечки речевой информации из выделенных помещений</a:t>
              </a: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rot="5400000">
            <a:off x="6607969" y="1464469"/>
            <a:ext cx="357188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0" name="Группа 18"/>
          <p:cNvGrpSpPr>
            <a:grpSpLocks/>
          </p:cNvGrpSpPr>
          <p:nvPr/>
        </p:nvGrpSpPr>
        <p:grpSpPr bwMode="auto">
          <a:xfrm>
            <a:off x="0" y="3071812"/>
            <a:ext cx="4682866" cy="3165499"/>
            <a:chOff x="5214942" y="5429261"/>
            <a:chExt cx="3500462" cy="288484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214942" y="5429261"/>
              <a:ext cx="3500462" cy="28848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71" name="TextBox 17"/>
            <p:cNvSpPr txBox="1">
              <a:spLocks noChangeArrowheads="1"/>
            </p:cNvSpPr>
            <p:nvPr/>
          </p:nvSpPr>
          <p:spPr bwMode="auto">
            <a:xfrm>
              <a:off x="5286380" y="5586202"/>
              <a:ext cx="3357586" cy="266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600" dirty="0">
                  <a:cs typeface="Times New Roman" panose="02020603050405020304" pitchFamily="18" charset="0"/>
                </a:rPr>
                <a:t> 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возникающие за счет ПЭМИ;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возникающие за счет наводок</a:t>
              </a:r>
            </a:p>
            <a:p>
              <a:pPr eaLnBrk="1" hangingPunct="1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   ПЭМИ;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создаваемые путем </a:t>
              </a:r>
            </a:p>
            <a:p>
              <a:pPr eaLnBrk="1" hangingPunct="1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  «высокочастотного облучения» </a:t>
              </a:r>
            </a:p>
            <a:p>
              <a:pPr eaLnBrk="1" hangingPunct="1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   ТСПИ.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создаваемые путем внедрения в </a:t>
              </a:r>
            </a:p>
            <a:p>
              <a:pPr eaLnBrk="1" hangingPunct="1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  ТСПИ закладных устройств</a:t>
              </a:r>
            </a:p>
          </p:txBody>
        </p:sp>
      </p:grpSp>
      <p:grpSp>
        <p:nvGrpSpPr>
          <p:cNvPr id="23561" name="Группа 18"/>
          <p:cNvGrpSpPr>
            <a:grpSpLocks/>
          </p:cNvGrpSpPr>
          <p:nvPr/>
        </p:nvGrpSpPr>
        <p:grpSpPr bwMode="auto">
          <a:xfrm>
            <a:off x="5500688" y="3261644"/>
            <a:ext cx="3643312" cy="2149099"/>
            <a:chOff x="5286380" y="5511687"/>
            <a:chExt cx="3357586" cy="214302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286380" y="5511687"/>
              <a:ext cx="3357586" cy="2143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69" name="TextBox 17"/>
            <p:cNvSpPr txBox="1">
              <a:spLocks noChangeArrowheads="1"/>
            </p:cNvSpPr>
            <p:nvPr/>
          </p:nvSpPr>
          <p:spPr bwMode="auto">
            <a:xfrm>
              <a:off x="5286380" y="5586208"/>
              <a:ext cx="3357586" cy="202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600" dirty="0">
                  <a:cs typeface="Times New Roman" panose="02020603050405020304" pitchFamily="18" charset="0"/>
                </a:rPr>
                <a:t> 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прямые акустические;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акустовибрационные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акустооптический </a:t>
              </a:r>
            </a:p>
            <a:p>
              <a:pPr eaLnBrk="1" hangingPunct="1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   (лазерный);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акустоэлектрические;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акустоэлектромагнитные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5400000">
            <a:off x="2320925" y="2892426"/>
            <a:ext cx="358775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964361" y="3116243"/>
            <a:ext cx="358775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4" name="Группа 18"/>
          <p:cNvGrpSpPr>
            <a:grpSpLocks/>
          </p:cNvGrpSpPr>
          <p:nvPr/>
        </p:nvGrpSpPr>
        <p:grpSpPr bwMode="auto">
          <a:xfrm>
            <a:off x="4857750" y="5572125"/>
            <a:ext cx="4286250" cy="1143000"/>
            <a:chOff x="5214942" y="5429262"/>
            <a:chExt cx="3500462" cy="307716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214942" y="5429262"/>
              <a:ext cx="3500462" cy="307716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67" name="TextBox 17"/>
            <p:cNvSpPr txBox="1">
              <a:spLocks noChangeArrowheads="1"/>
            </p:cNvSpPr>
            <p:nvPr/>
          </p:nvSpPr>
          <p:spPr bwMode="auto">
            <a:xfrm>
              <a:off x="5286380" y="5586202"/>
              <a:ext cx="3357586" cy="2485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800">
                  <a:latin typeface="Arial" panose="020B0604020202020204" pitchFamily="34" charset="0"/>
                  <a:cs typeface="Arial" panose="020B0604020202020204" pitchFamily="34" charset="0"/>
                </a:rPr>
                <a:t>Технические каналы утечки видовой информации (скрытое видеонаблюдение и съемка)</a:t>
              </a: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5216526" y="1285875"/>
            <a:ext cx="21804" cy="4286252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533607" y="473138"/>
            <a:ext cx="506412" cy="490538"/>
            <a:chOff x="5371" y="64"/>
            <a:chExt cx="319" cy="309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9377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ТКУИ_зона 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500063"/>
            <a:ext cx="6856413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6186488"/>
            <a:ext cx="91440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Перехват побочных электромагнитных излучений ТСПИ средствами разведки ПЭМИН </a:t>
            </a:r>
            <a:r>
              <a:rPr 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(электромагнитный канал утечки информации)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106988" y="4754563"/>
            <a:ext cx="1250950" cy="338137"/>
          </a:xfrm>
          <a:prstGeom prst="rect">
            <a:avLst/>
          </a:prstGeom>
          <a:solidFill>
            <a:srgbClr val="E2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ТСР ПЭМИ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152900" y="2947988"/>
            <a:ext cx="1276350" cy="338137"/>
          </a:xfrm>
          <a:prstGeom prst="rect">
            <a:avLst/>
          </a:prstGeom>
          <a:solidFill>
            <a:srgbClr val="E2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ТСР ПЭМИ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081588" y="2286000"/>
            <a:ext cx="1347787" cy="338138"/>
          </a:xfrm>
          <a:prstGeom prst="rect">
            <a:avLst/>
          </a:prstGeom>
          <a:solidFill>
            <a:srgbClr val="E2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ПЭМИ СВТ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4714875" y="1143000"/>
            <a:ext cx="1928813" cy="338138"/>
          </a:xfrm>
          <a:prstGeom prst="rect">
            <a:avLst/>
          </a:prstGeom>
          <a:solidFill>
            <a:srgbClr val="E2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Опасная зона </a:t>
            </a:r>
            <a:r>
              <a:rPr 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endParaRPr lang="ru-RU" sz="1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214313"/>
            <a:ext cx="68580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633" name="Группа 10"/>
          <p:cNvGrpSpPr>
            <a:grpSpLocks/>
          </p:cNvGrpSpPr>
          <p:nvPr/>
        </p:nvGrpSpPr>
        <p:grpSpPr bwMode="auto">
          <a:xfrm>
            <a:off x="5356225" y="160338"/>
            <a:ext cx="3287713" cy="5913437"/>
            <a:chOff x="5356229" y="160608"/>
            <a:chExt cx="3287737" cy="591239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2534947" y="3250130"/>
              <a:ext cx="5644152" cy="1588"/>
            </a:xfrm>
            <a:prstGeom prst="line">
              <a:avLst/>
            </a:prstGeom>
            <a:ln w="889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5" name="TextBox 9"/>
            <p:cNvSpPr txBox="1">
              <a:spLocks noChangeArrowheads="1"/>
            </p:cNvSpPr>
            <p:nvPr/>
          </p:nvSpPr>
          <p:spPr bwMode="auto">
            <a:xfrm>
              <a:off x="5456304" y="160608"/>
              <a:ext cx="31876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sz="1600" b="1">
                  <a:latin typeface="Arial" panose="020B0604020202020204" pitchFamily="34" charset="0"/>
                  <a:cs typeface="Arial" panose="020B0604020202020204" pitchFamily="34" charset="0"/>
                </a:rPr>
                <a:t>Граница контролируемой зоны объекта</a:t>
              </a:r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237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ТКУИ_зона_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286250" y="142875"/>
            <a:ext cx="4214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 наведенных информативных сигналов с инженерных коммуникаций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5799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90538" y="142875"/>
          <a:ext cx="7408862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Image" r:id="rId4" imgW="17803175" imgH="14577778" progId="Photoshop.Image.9">
                  <p:embed/>
                </p:oleObj>
              </mc:Choice>
              <mc:Fallback>
                <p:oleObj name="Image" r:id="rId4" imgW="17803175" imgH="14577778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42875"/>
                        <a:ext cx="7408862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5"/>
          <p:cNvSpPr>
            <a:spLocks noChangeShapeType="1"/>
          </p:cNvSpPr>
          <p:nvPr/>
        </p:nvSpPr>
        <p:spPr bwMode="auto">
          <a:xfrm flipH="1">
            <a:off x="4948238" y="1666875"/>
            <a:ext cx="536575" cy="214313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V="1">
            <a:off x="3333750" y="1881188"/>
            <a:ext cx="1614488" cy="642937"/>
          </a:xfrm>
          <a:prstGeom prst="line">
            <a:avLst/>
          </a:prstGeom>
          <a:noFill/>
          <a:ln w="63500" cmpd="dbl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H="1">
            <a:off x="862013" y="2524125"/>
            <a:ext cx="2471737" cy="963613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H="1">
            <a:off x="658813" y="4298950"/>
            <a:ext cx="752475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 flipV="1">
            <a:off x="3117850" y="3465513"/>
            <a:ext cx="323850" cy="104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 flipV="1">
            <a:off x="5162550" y="2513013"/>
            <a:ext cx="538163" cy="214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 flipV="1">
            <a:off x="3333750" y="2740025"/>
            <a:ext cx="1828800" cy="747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 flipH="1">
            <a:off x="1077913" y="1560513"/>
            <a:ext cx="4084637" cy="1606550"/>
          </a:xfrm>
          <a:prstGeom prst="line">
            <a:avLst/>
          </a:prstGeom>
          <a:noFill/>
          <a:ln w="57150" cap="rnd">
            <a:solidFill>
              <a:srgbClr val="E3180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Line 13"/>
          <p:cNvSpPr>
            <a:spLocks noChangeShapeType="1"/>
          </p:cNvSpPr>
          <p:nvPr/>
        </p:nvSpPr>
        <p:spPr bwMode="auto">
          <a:xfrm flipH="1">
            <a:off x="3441700" y="2740025"/>
            <a:ext cx="2043113" cy="854075"/>
          </a:xfrm>
          <a:prstGeom prst="line">
            <a:avLst/>
          </a:prstGeom>
          <a:noFill/>
          <a:ln w="57150">
            <a:solidFill>
              <a:srgbClr val="E3180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3500438" y="3814763"/>
            <a:ext cx="37957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Наводки информативных сигналов </a:t>
            </a:r>
          </a:p>
          <a:p>
            <a:pPr algn="ctr" eaLnBrk="1" hangingPunct="1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в цепях заземления СВТ</a:t>
            </a: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496888" y="4024313"/>
            <a:ext cx="538162" cy="749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39" name="Freeform 17"/>
          <p:cNvSpPr>
            <a:spLocks/>
          </p:cNvSpPr>
          <p:nvPr/>
        </p:nvSpPr>
        <p:spPr bwMode="auto">
          <a:xfrm>
            <a:off x="5270500" y="1435100"/>
            <a:ext cx="644525" cy="338138"/>
          </a:xfrm>
          <a:custGeom>
            <a:avLst/>
            <a:gdLst>
              <a:gd name="T0" fmla="*/ 2147483647 w 272"/>
              <a:gd name="T1" fmla="*/ 2147483647 h 143"/>
              <a:gd name="T2" fmla="*/ 2147483647 w 272"/>
              <a:gd name="T3" fmla="*/ 2147483647 h 143"/>
              <a:gd name="T4" fmla="*/ 2147483647 w 272"/>
              <a:gd name="T5" fmla="*/ 2147483647 h 143"/>
              <a:gd name="T6" fmla="*/ 0 w 272"/>
              <a:gd name="T7" fmla="*/ 2147483647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143"/>
              <a:gd name="T14" fmla="*/ 272 w 272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143">
                <a:moveTo>
                  <a:pt x="272" y="143"/>
                </a:moveTo>
                <a:cubicBezTo>
                  <a:pt x="230" y="132"/>
                  <a:pt x="189" y="121"/>
                  <a:pt x="181" y="98"/>
                </a:cubicBezTo>
                <a:cubicBezTo>
                  <a:pt x="173" y="75"/>
                  <a:pt x="256" y="14"/>
                  <a:pt x="226" y="7"/>
                </a:cubicBezTo>
                <a:cubicBezTo>
                  <a:pt x="196" y="0"/>
                  <a:pt x="38" y="45"/>
                  <a:pt x="0" y="53"/>
                </a:cubicBezTo>
              </a:path>
            </a:pathLst>
          </a:custGeom>
          <a:noFill/>
          <a:ln w="57150">
            <a:solidFill>
              <a:srgbClr val="E318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40" name="Freeform 18"/>
          <p:cNvSpPr>
            <a:spLocks/>
          </p:cNvSpPr>
          <p:nvPr/>
        </p:nvSpPr>
        <p:spPr bwMode="auto">
          <a:xfrm>
            <a:off x="5700713" y="2093913"/>
            <a:ext cx="322262" cy="536575"/>
          </a:xfrm>
          <a:custGeom>
            <a:avLst/>
            <a:gdLst>
              <a:gd name="T0" fmla="*/ 2147483647 w 136"/>
              <a:gd name="T1" fmla="*/ 0 h 227"/>
              <a:gd name="T2" fmla="*/ 2147483647 w 136"/>
              <a:gd name="T3" fmla="*/ 2147483647 h 227"/>
              <a:gd name="T4" fmla="*/ 2147483647 w 136"/>
              <a:gd name="T5" fmla="*/ 2147483647 h 227"/>
              <a:gd name="T6" fmla="*/ 0 w 13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227"/>
              <a:gd name="T14" fmla="*/ 136 w 13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227">
                <a:moveTo>
                  <a:pt x="136" y="0"/>
                </a:moveTo>
                <a:cubicBezTo>
                  <a:pt x="117" y="11"/>
                  <a:pt x="98" y="23"/>
                  <a:pt x="91" y="46"/>
                </a:cubicBezTo>
                <a:cubicBezTo>
                  <a:pt x="84" y="69"/>
                  <a:pt x="106" y="106"/>
                  <a:pt x="91" y="136"/>
                </a:cubicBezTo>
                <a:cubicBezTo>
                  <a:pt x="76" y="166"/>
                  <a:pt x="15" y="212"/>
                  <a:pt x="0" y="227"/>
                </a:cubicBezTo>
              </a:path>
            </a:pathLst>
          </a:custGeom>
          <a:noFill/>
          <a:ln w="57150">
            <a:solidFill>
              <a:srgbClr val="E318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41" name="Line 19"/>
          <p:cNvSpPr>
            <a:spLocks noChangeShapeType="1"/>
          </p:cNvSpPr>
          <p:nvPr/>
        </p:nvSpPr>
        <p:spPr bwMode="auto">
          <a:xfrm flipH="1">
            <a:off x="4516438" y="3167063"/>
            <a:ext cx="215900" cy="642937"/>
          </a:xfrm>
          <a:prstGeom prst="line">
            <a:avLst/>
          </a:prstGeom>
          <a:noFill/>
          <a:ln w="9525">
            <a:solidFill>
              <a:srgbClr val="E318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20"/>
          <p:cNvSpPr>
            <a:spLocks noChangeShapeType="1"/>
          </p:cNvSpPr>
          <p:nvPr/>
        </p:nvSpPr>
        <p:spPr bwMode="auto">
          <a:xfrm flipH="1">
            <a:off x="2795588" y="1666875"/>
            <a:ext cx="215900" cy="749300"/>
          </a:xfrm>
          <a:prstGeom prst="line">
            <a:avLst/>
          </a:prstGeom>
          <a:noFill/>
          <a:ln w="9525">
            <a:solidFill>
              <a:srgbClr val="E318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6011863" y="1006475"/>
            <a:ext cx="601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/>
              <a:t>СВТ</a:t>
            </a:r>
          </a:p>
        </p:txBody>
      </p:sp>
      <p:sp>
        <p:nvSpPr>
          <p:cNvPr id="1044" name="Text Box 22"/>
          <p:cNvSpPr txBox="1">
            <a:spLocks noChangeArrowheads="1"/>
          </p:cNvSpPr>
          <p:nvPr/>
        </p:nvSpPr>
        <p:spPr bwMode="auto">
          <a:xfrm>
            <a:off x="458788" y="2203450"/>
            <a:ext cx="1398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/>
              <a:t>ТСР ПЭМИН</a:t>
            </a:r>
          </a:p>
        </p:txBody>
      </p:sp>
      <p:sp>
        <p:nvSpPr>
          <p:cNvPr id="1045" name="Freeform 23"/>
          <p:cNvSpPr>
            <a:spLocks/>
          </p:cNvSpPr>
          <p:nvPr/>
        </p:nvSpPr>
        <p:spPr bwMode="auto">
          <a:xfrm>
            <a:off x="846138" y="3703638"/>
            <a:ext cx="982662" cy="233362"/>
          </a:xfrm>
          <a:custGeom>
            <a:avLst/>
            <a:gdLst>
              <a:gd name="T0" fmla="*/ 2147483647 w 415"/>
              <a:gd name="T1" fmla="*/ 0 h 99"/>
              <a:gd name="T2" fmla="*/ 2147483647 w 415"/>
              <a:gd name="T3" fmla="*/ 2147483647 h 99"/>
              <a:gd name="T4" fmla="*/ 2147483647 w 415"/>
              <a:gd name="T5" fmla="*/ 2147483647 h 99"/>
              <a:gd name="T6" fmla="*/ 2147483647 w 415"/>
              <a:gd name="T7" fmla="*/ 2147483647 h 99"/>
              <a:gd name="T8" fmla="*/ 2147483647 w 415"/>
              <a:gd name="T9" fmla="*/ 2147483647 h 99"/>
              <a:gd name="T10" fmla="*/ 2147483647 w 415"/>
              <a:gd name="T11" fmla="*/ 2147483647 h 99"/>
              <a:gd name="T12" fmla="*/ 2147483647 w 415"/>
              <a:gd name="T13" fmla="*/ 2147483647 h 99"/>
              <a:gd name="T14" fmla="*/ 2147483647 w 415"/>
              <a:gd name="T15" fmla="*/ 2147483647 h 99"/>
              <a:gd name="T16" fmla="*/ 2147483647 w 415"/>
              <a:gd name="T17" fmla="*/ 2147483647 h 99"/>
              <a:gd name="T18" fmla="*/ 2147483647 w 415"/>
              <a:gd name="T19" fmla="*/ 2147483647 h 99"/>
              <a:gd name="T20" fmla="*/ 2147483647 w 415"/>
              <a:gd name="T21" fmla="*/ 2147483647 h 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5"/>
              <a:gd name="T34" fmla="*/ 0 h 99"/>
              <a:gd name="T35" fmla="*/ 415 w 415"/>
              <a:gd name="T36" fmla="*/ 99 h 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5" h="99">
                <a:moveTo>
                  <a:pt x="7" y="0"/>
                </a:moveTo>
                <a:cubicBezTo>
                  <a:pt x="3" y="15"/>
                  <a:pt x="0" y="30"/>
                  <a:pt x="7" y="45"/>
                </a:cubicBezTo>
                <a:cubicBezTo>
                  <a:pt x="14" y="60"/>
                  <a:pt x="37" y="83"/>
                  <a:pt x="52" y="91"/>
                </a:cubicBezTo>
                <a:cubicBezTo>
                  <a:pt x="67" y="99"/>
                  <a:pt x="83" y="91"/>
                  <a:pt x="98" y="91"/>
                </a:cubicBezTo>
                <a:cubicBezTo>
                  <a:pt x="113" y="91"/>
                  <a:pt x="128" y="91"/>
                  <a:pt x="143" y="91"/>
                </a:cubicBezTo>
                <a:cubicBezTo>
                  <a:pt x="158" y="91"/>
                  <a:pt x="173" y="91"/>
                  <a:pt x="188" y="91"/>
                </a:cubicBezTo>
                <a:cubicBezTo>
                  <a:pt x="203" y="91"/>
                  <a:pt x="219" y="91"/>
                  <a:pt x="234" y="91"/>
                </a:cubicBezTo>
                <a:cubicBezTo>
                  <a:pt x="249" y="91"/>
                  <a:pt x="264" y="91"/>
                  <a:pt x="279" y="91"/>
                </a:cubicBezTo>
                <a:cubicBezTo>
                  <a:pt x="294" y="91"/>
                  <a:pt x="309" y="91"/>
                  <a:pt x="324" y="91"/>
                </a:cubicBezTo>
                <a:cubicBezTo>
                  <a:pt x="339" y="91"/>
                  <a:pt x="355" y="91"/>
                  <a:pt x="370" y="91"/>
                </a:cubicBezTo>
                <a:cubicBezTo>
                  <a:pt x="385" y="91"/>
                  <a:pt x="408" y="91"/>
                  <a:pt x="415" y="91"/>
                </a:cubicBezTo>
              </a:path>
            </a:pathLst>
          </a:custGeom>
          <a:noFill/>
          <a:ln w="57150" cap="rnd">
            <a:solidFill>
              <a:srgbClr val="E3180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46" name="Freeform 24"/>
          <p:cNvSpPr>
            <a:spLocks/>
          </p:cNvSpPr>
          <p:nvPr/>
        </p:nvSpPr>
        <p:spPr bwMode="auto">
          <a:xfrm>
            <a:off x="1184275" y="3917950"/>
            <a:ext cx="895350" cy="749300"/>
          </a:xfrm>
          <a:custGeom>
            <a:avLst/>
            <a:gdLst>
              <a:gd name="T0" fmla="*/ 0 w 378"/>
              <a:gd name="T1" fmla="*/ 2147483647 h 317"/>
              <a:gd name="T2" fmla="*/ 2147483647 w 378"/>
              <a:gd name="T3" fmla="*/ 2147483647 h 317"/>
              <a:gd name="T4" fmla="*/ 2147483647 w 378"/>
              <a:gd name="T5" fmla="*/ 2147483647 h 317"/>
              <a:gd name="T6" fmla="*/ 2147483647 w 378"/>
              <a:gd name="T7" fmla="*/ 2147483647 h 317"/>
              <a:gd name="T8" fmla="*/ 2147483647 w 378"/>
              <a:gd name="T9" fmla="*/ 2147483647 h 317"/>
              <a:gd name="T10" fmla="*/ 2147483647 w 378"/>
              <a:gd name="T11" fmla="*/ 0 h 317"/>
              <a:gd name="T12" fmla="*/ 2147483647 w 378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"/>
              <a:gd name="T22" fmla="*/ 0 h 317"/>
              <a:gd name="T23" fmla="*/ 378 w 378"/>
              <a:gd name="T24" fmla="*/ 317 h 3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" h="317">
                <a:moveTo>
                  <a:pt x="0" y="272"/>
                </a:moveTo>
                <a:cubicBezTo>
                  <a:pt x="7" y="294"/>
                  <a:pt x="15" y="317"/>
                  <a:pt x="45" y="317"/>
                </a:cubicBezTo>
                <a:cubicBezTo>
                  <a:pt x="75" y="317"/>
                  <a:pt x="151" y="295"/>
                  <a:pt x="181" y="272"/>
                </a:cubicBezTo>
                <a:cubicBezTo>
                  <a:pt x="211" y="249"/>
                  <a:pt x="212" y="219"/>
                  <a:pt x="227" y="181"/>
                </a:cubicBezTo>
                <a:cubicBezTo>
                  <a:pt x="242" y="143"/>
                  <a:pt x="249" y="75"/>
                  <a:pt x="272" y="45"/>
                </a:cubicBezTo>
                <a:cubicBezTo>
                  <a:pt x="295" y="15"/>
                  <a:pt x="348" y="0"/>
                  <a:pt x="363" y="0"/>
                </a:cubicBezTo>
                <a:cubicBezTo>
                  <a:pt x="378" y="0"/>
                  <a:pt x="370" y="22"/>
                  <a:pt x="363" y="45"/>
                </a:cubicBezTo>
              </a:path>
            </a:pathLst>
          </a:custGeom>
          <a:noFill/>
          <a:ln w="57150">
            <a:solidFill>
              <a:srgbClr val="E3180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47" name="Line 27"/>
          <p:cNvSpPr>
            <a:spLocks noChangeShapeType="1"/>
          </p:cNvSpPr>
          <p:nvPr/>
        </p:nvSpPr>
        <p:spPr bwMode="auto">
          <a:xfrm>
            <a:off x="1116013" y="2590800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142875" y="6000750"/>
            <a:ext cx="85693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 наведенных информационных сигналов  с цепей заземления и электропитания  ТСПИ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530226" y="3178175"/>
            <a:ext cx="5643562" cy="1587"/>
          </a:xfrm>
          <a:prstGeom prst="line">
            <a:avLst/>
          </a:prstGeom>
          <a:ln w="889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 Box 14"/>
          <p:cNvSpPr txBox="1">
            <a:spLocks noChangeArrowheads="1"/>
          </p:cNvSpPr>
          <p:nvPr/>
        </p:nvSpPr>
        <p:spPr bwMode="auto">
          <a:xfrm>
            <a:off x="1252538" y="1058863"/>
            <a:ext cx="3748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Наводки информативных сигналов </a:t>
            </a:r>
          </a:p>
          <a:p>
            <a:pPr algn="ctr" eaLnBrk="1" hangingPunct="1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в цепях электропитания СВТ</a:t>
            </a:r>
          </a:p>
        </p:txBody>
      </p:sp>
      <p:sp>
        <p:nvSpPr>
          <p:cNvPr id="1051" name="TextBox 26"/>
          <p:cNvSpPr txBox="1">
            <a:spLocks noChangeArrowheads="1"/>
          </p:cNvSpPr>
          <p:nvPr/>
        </p:nvSpPr>
        <p:spPr bwMode="auto">
          <a:xfrm>
            <a:off x="71438" y="273050"/>
            <a:ext cx="318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Граница контролируемой зоны объекта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29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7117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611188" y="260350"/>
          <a:ext cx="8129587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Image" r:id="rId4" imgW="10349206" imgH="6996825" progId="Photoshop.Image.8">
                  <p:embed/>
                </p:oleObj>
              </mc:Choice>
              <mc:Fallback>
                <p:oleObj name="Image" r:id="rId4" imgW="10349206" imgH="6996825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0350"/>
                        <a:ext cx="8129587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18"/>
          <p:cNvSpPr>
            <a:spLocks noChangeArrowheads="1"/>
          </p:cNvSpPr>
          <p:nvPr/>
        </p:nvSpPr>
        <p:spPr bwMode="auto">
          <a:xfrm rot="1392008">
            <a:off x="2987675" y="1736725"/>
            <a:ext cx="2016125" cy="146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3" name="AutoShape 19"/>
          <p:cNvSpPr>
            <a:spLocks noChangeArrowheads="1"/>
          </p:cNvSpPr>
          <p:nvPr/>
        </p:nvSpPr>
        <p:spPr bwMode="auto">
          <a:xfrm rot="10364508">
            <a:off x="6516688" y="2205038"/>
            <a:ext cx="719137" cy="72072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4" name="AutoShape 20"/>
          <p:cNvSpPr>
            <a:spLocks noChangeArrowheads="1"/>
          </p:cNvSpPr>
          <p:nvPr/>
        </p:nvSpPr>
        <p:spPr bwMode="auto">
          <a:xfrm rot="4716930">
            <a:off x="2196307" y="2204244"/>
            <a:ext cx="719137" cy="72072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5" name="AutoShape 21"/>
          <p:cNvSpPr>
            <a:spLocks noChangeArrowheads="1"/>
          </p:cNvSpPr>
          <p:nvPr/>
        </p:nvSpPr>
        <p:spPr bwMode="auto">
          <a:xfrm rot="946948">
            <a:off x="2555875" y="4005263"/>
            <a:ext cx="719138" cy="72072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765175" y="5641975"/>
            <a:ext cx="7777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Text Box 24"/>
          <p:cNvSpPr txBox="1">
            <a:spLocks noChangeArrowheads="1"/>
          </p:cNvSpPr>
          <p:nvPr/>
        </p:nvSpPr>
        <p:spPr bwMode="auto">
          <a:xfrm>
            <a:off x="3635375" y="692150"/>
            <a:ext cx="2447925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Направленное высокочастотное излучение</a:t>
            </a:r>
          </a:p>
        </p:txBody>
      </p:sp>
      <p:sp>
        <p:nvSpPr>
          <p:cNvPr id="2058" name="Text Box 25"/>
          <p:cNvSpPr txBox="1">
            <a:spLocks noChangeArrowheads="1"/>
          </p:cNvSpPr>
          <p:nvPr/>
        </p:nvSpPr>
        <p:spPr bwMode="auto">
          <a:xfrm>
            <a:off x="179388" y="404813"/>
            <a:ext cx="2016125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/>
              <a:t>Генератор высокочастотных сигналов</a:t>
            </a:r>
          </a:p>
        </p:txBody>
      </p:sp>
      <p:sp>
        <p:nvSpPr>
          <p:cNvPr id="2059" name="Text Box 26"/>
          <p:cNvSpPr txBox="1">
            <a:spLocks noChangeArrowheads="1"/>
          </p:cNvSpPr>
          <p:nvPr/>
        </p:nvSpPr>
        <p:spPr bwMode="auto">
          <a:xfrm>
            <a:off x="5940425" y="1557338"/>
            <a:ext cx="2736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/>
              <a:t>Вторичное излучение (переизлученный сигнал)</a:t>
            </a:r>
          </a:p>
        </p:txBody>
      </p:sp>
      <p:sp>
        <p:nvSpPr>
          <p:cNvPr id="2060" name="Rectangle 27"/>
          <p:cNvSpPr>
            <a:spLocks noChangeArrowheads="1"/>
          </p:cNvSpPr>
          <p:nvPr/>
        </p:nvSpPr>
        <p:spPr bwMode="auto">
          <a:xfrm>
            <a:off x="2571750" y="3068638"/>
            <a:ext cx="274478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/>
              <a:t>Прием переизлученных </a:t>
            </a:r>
          </a:p>
          <a:p>
            <a:pPr algn="ctr" eaLnBrk="1" hangingPunct="1"/>
            <a:r>
              <a:rPr lang="ru-RU" sz="1600" b="1"/>
              <a:t>высокочастотных сигналов</a:t>
            </a:r>
          </a:p>
        </p:txBody>
      </p:sp>
      <p:sp>
        <p:nvSpPr>
          <p:cNvPr id="2061" name="Rectangle 26"/>
          <p:cNvSpPr>
            <a:spLocks noChangeArrowheads="1"/>
          </p:cNvSpPr>
          <p:nvPr/>
        </p:nvSpPr>
        <p:spPr bwMode="auto">
          <a:xfrm>
            <a:off x="142875" y="6000750"/>
            <a:ext cx="85693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 информации, обрабатываемой СВТ, методом «высокочастотного облучения» СВТ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535238" y="2892425"/>
            <a:ext cx="5643562" cy="1588"/>
          </a:xfrm>
          <a:prstGeom prst="line">
            <a:avLst/>
          </a:prstGeom>
          <a:ln w="889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16"/>
          <p:cNvSpPr txBox="1">
            <a:spLocks noChangeArrowheads="1"/>
          </p:cNvSpPr>
          <p:nvPr/>
        </p:nvSpPr>
        <p:spPr bwMode="auto">
          <a:xfrm>
            <a:off x="5456238" y="201613"/>
            <a:ext cx="31877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Граница контролируемой зоны объекта</a:t>
            </a:r>
          </a:p>
        </p:txBody>
      </p:sp>
      <p:sp>
        <p:nvSpPr>
          <p:cNvPr id="2064" name="AutoShape 17"/>
          <p:cNvSpPr>
            <a:spLocks noChangeArrowheads="1"/>
          </p:cNvSpPr>
          <p:nvPr/>
        </p:nvSpPr>
        <p:spPr bwMode="auto">
          <a:xfrm rot="1311092">
            <a:off x="5075238" y="2600325"/>
            <a:ext cx="2016125" cy="146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7937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ри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64500" cy="55578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795" name="AutoShape 5"/>
          <p:cNvSpPr>
            <a:spLocks noChangeArrowheads="1"/>
          </p:cNvSpPr>
          <p:nvPr/>
        </p:nvSpPr>
        <p:spPr bwMode="auto">
          <a:xfrm>
            <a:off x="5357813" y="857250"/>
            <a:ext cx="2879725" cy="647700"/>
          </a:xfrm>
          <a:prstGeom prst="wedgeRoundRectCallout">
            <a:avLst>
              <a:gd name="adj1" fmla="val 10037"/>
              <a:gd name="adj2" fmla="val 28195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/>
              <a:t> Излучение аппаратной радиозакладки</a:t>
            </a:r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 rot="10289871">
            <a:off x="6516688" y="2852738"/>
            <a:ext cx="719137" cy="50323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797" name="AutoShape 8"/>
          <p:cNvSpPr>
            <a:spLocks noChangeArrowheads="1"/>
          </p:cNvSpPr>
          <p:nvPr/>
        </p:nvSpPr>
        <p:spPr bwMode="auto">
          <a:xfrm rot="5681781">
            <a:off x="3105150" y="4125913"/>
            <a:ext cx="755650" cy="5461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4549775" y="5138738"/>
            <a:ext cx="2879725" cy="647700"/>
          </a:xfrm>
          <a:prstGeom prst="wedgeRoundRectCallout">
            <a:avLst>
              <a:gd name="adj1" fmla="val -49866"/>
              <a:gd name="adj2" fmla="val -13616"/>
              <a:gd name="adj3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/>
              <a:t>Мобильный комплекс приема информации </a:t>
            </a:r>
          </a:p>
        </p:txBody>
      </p:sp>
      <p:sp>
        <p:nvSpPr>
          <p:cNvPr id="33799" name="AutoShape 10"/>
          <p:cNvSpPr>
            <a:spLocks noChangeArrowheads="1"/>
          </p:cNvSpPr>
          <p:nvPr/>
        </p:nvSpPr>
        <p:spPr bwMode="auto">
          <a:xfrm>
            <a:off x="2357438" y="1423988"/>
            <a:ext cx="2879725" cy="647700"/>
          </a:xfrm>
          <a:prstGeom prst="wedgeRoundRectCallout">
            <a:avLst>
              <a:gd name="adj1" fmla="val -19981"/>
              <a:gd name="adj2" fmla="val 48134"/>
              <a:gd name="adj3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/>
              <a:t>Стационарный комплекс  приема информации </a:t>
            </a:r>
          </a:p>
        </p:txBody>
      </p:sp>
      <p:pic>
        <p:nvPicPr>
          <p:cNvPr id="338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643188"/>
            <a:ext cx="581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7"/>
          <p:cNvSpPr>
            <a:spLocks noChangeArrowheads="1"/>
          </p:cNvSpPr>
          <p:nvPr/>
        </p:nvSpPr>
        <p:spPr bwMode="auto">
          <a:xfrm rot="6568916">
            <a:off x="2640013" y="2386013"/>
            <a:ext cx="719137" cy="50323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322513" y="3448050"/>
            <a:ext cx="1428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17129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149600"/>
            <a:ext cx="282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535906" y="2678907"/>
            <a:ext cx="714375" cy="3571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Rectangle 26"/>
          <p:cNvSpPr>
            <a:spLocks noChangeArrowheads="1"/>
          </p:cNvSpPr>
          <p:nvPr/>
        </p:nvSpPr>
        <p:spPr bwMode="auto">
          <a:xfrm>
            <a:off x="142875" y="6000750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 информации путем внедрения СВТ электронных устройств перехвата информации (закладных устройств)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2790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ChangeArrowheads="1"/>
          </p:cNvSpPr>
          <p:nvPr/>
        </p:nvSpPr>
        <p:spPr bwMode="auto">
          <a:xfrm>
            <a:off x="1071563" y="142875"/>
            <a:ext cx="6700837" cy="57150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-277019" y="2070894"/>
            <a:ext cx="10001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6419850" y="3856038"/>
            <a:ext cx="45735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4313" y="2554288"/>
            <a:ext cx="285750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429625" y="2714625"/>
            <a:ext cx="28575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29625" y="6132513"/>
            <a:ext cx="285750" cy="158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4" name="Группа 10"/>
          <p:cNvGrpSpPr>
            <a:grpSpLocks/>
          </p:cNvGrpSpPr>
          <p:nvPr/>
        </p:nvGrpSpPr>
        <p:grpSpPr bwMode="auto">
          <a:xfrm>
            <a:off x="214313" y="1000125"/>
            <a:ext cx="4064000" cy="579438"/>
            <a:chOff x="214313" y="1392241"/>
            <a:chExt cx="4064000" cy="776925"/>
          </a:xfrm>
        </p:grpSpPr>
        <p:sp>
          <p:nvSpPr>
            <p:cNvPr id="39964" name="Rectangle 12"/>
            <p:cNvSpPr>
              <a:spLocks noChangeArrowheads="1"/>
            </p:cNvSpPr>
            <p:nvPr/>
          </p:nvSpPr>
          <p:spPr bwMode="auto">
            <a:xfrm>
              <a:off x="214313" y="1392241"/>
              <a:ext cx="4064000" cy="7769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65" name="TextBox 12"/>
            <p:cNvSpPr txBox="1">
              <a:spLocks noChangeArrowheads="1"/>
            </p:cNvSpPr>
            <p:nvPr/>
          </p:nvSpPr>
          <p:spPr bwMode="auto">
            <a:xfrm>
              <a:off x="285750" y="1436941"/>
              <a:ext cx="3857625" cy="70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panose="020B0604020202020204" pitchFamily="34" charset="0"/>
                  <a:cs typeface="Arial" panose="020B0604020202020204" pitchFamily="34" charset="0"/>
                </a:rPr>
                <a:t>Без проникновения в пределы контролируемой зоны  (КЗ) объекта</a:t>
              </a: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945" name="Группа 16"/>
          <p:cNvGrpSpPr>
            <a:grpSpLocks/>
          </p:cNvGrpSpPr>
          <p:nvPr/>
        </p:nvGrpSpPr>
        <p:grpSpPr bwMode="auto">
          <a:xfrm>
            <a:off x="500063" y="1874838"/>
            <a:ext cx="3732212" cy="1698178"/>
            <a:chOff x="214313" y="1392239"/>
            <a:chExt cx="4064000" cy="2787283"/>
          </a:xfrm>
        </p:grpSpPr>
        <p:sp>
          <p:nvSpPr>
            <p:cNvPr id="39962" name="Rectangle 12"/>
            <p:cNvSpPr>
              <a:spLocks noChangeArrowheads="1"/>
            </p:cNvSpPr>
            <p:nvPr/>
          </p:nvSpPr>
          <p:spPr bwMode="auto">
            <a:xfrm>
              <a:off x="214313" y="1392239"/>
              <a:ext cx="4064000" cy="2787283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63" name="TextBox 18"/>
            <p:cNvSpPr txBox="1">
              <a:spLocks noChangeArrowheads="1"/>
            </p:cNvSpPr>
            <p:nvPr/>
          </p:nvSpPr>
          <p:spPr bwMode="auto">
            <a:xfrm>
              <a:off x="314573" y="1392239"/>
              <a:ext cx="3858294" cy="252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Перехват акустических  колебаний, возникающих  при ведении разговоров,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направленными микрофонами</a:t>
              </a:r>
              <a:r>
                <a:rPr lang="ru-RU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размещенными за пределами КЗ в ближайших строениях  или транспортных средствах</a:t>
              </a:r>
            </a:p>
          </p:txBody>
        </p:sp>
      </p:grpSp>
      <p:sp>
        <p:nvSpPr>
          <p:cNvPr id="39946" name="TextBox 31"/>
          <p:cNvSpPr txBox="1">
            <a:spLocks noChangeArrowheads="1"/>
          </p:cNvSpPr>
          <p:nvPr/>
        </p:nvSpPr>
        <p:spPr bwMode="auto">
          <a:xfrm>
            <a:off x="1116013" y="133350"/>
            <a:ext cx="6643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перехвата речевой информации из выделенных помещений по прямому  акустическому каналу </a:t>
            </a:r>
          </a:p>
        </p:txBody>
      </p:sp>
      <p:grpSp>
        <p:nvGrpSpPr>
          <p:cNvPr id="39947" name="Группа 10"/>
          <p:cNvGrpSpPr>
            <a:grpSpLocks/>
          </p:cNvGrpSpPr>
          <p:nvPr/>
        </p:nvGrpSpPr>
        <p:grpSpPr bwMode="auto">
          <a:xfrm>
            <a:off x="4643438" y="1000125"/>
            <a:ext cx="4064000" cy="579438"/>
            <a:chOff x="214313" y="1392241"/>
            <a:chExt cx="4064000" cy="776925"/>
          </a:xfrm>
        </p:grpSpPr>
        <p:sp>
          <p:nvSpPr>
            <p:cNvPr id="39960" name="Rectangle 12"/>
            <p:cNvSpPr>
              <a:spLocks noChangeArrowheads="1"/>
            </p:cNvSpPr>
            <p:nvPr/>
          </p:nvSpPr>
          <p:spPr bwMode="auto">
            <a:xfrm>
              <a:off x="214313" y="1392241"/>
              <a:ext cx="4064000" cy="7769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61" name="TextBox 12"/>
            <p:cNvSpPr txBox="1">
              <a:spLocks noChangeArrowheads="1"/>
            </p:cNvSpPr>
            <p:nvPr/>
          </p:nvSpPr>
          <p:spPr bwMode="auto">
            <a:xfrm>
              <a:off x="285750" y="1436941"/>
              <a:ext cx="3857625" cy="70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panose="020B0604020202020204" pitchFamily="34" charset="0"/>
                  <a:cs typeface="Arial" panose="020B0604020202020204" pitchFamily="34" charset="0"/>
                </a:rPr>
                <a:t>С проникновением в пределы контролируемой зоны  (КЗ) объекта</a:t>
              </a: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948" name="Группа 16"/>
          <p:cNvGrpSpPr>
            <a:grpSpLocks/>
          </p:cNvGrpSpPr>
          <p:nvPr/>
        </p:nvGrpSpPr>
        <p:grpSpPr bwMode="auto">
          <a:xfrm>
            <a:off x="4714875" y="1874838"/>
            <a:ext cx="3732213" cy="2418258"/>
            <a:chOff x="214313" y="1392239"/>
            <a:chExt cx="4064000" cy="3040144"/>
          </a:xfrm>
        </p:grpSpPr>
        <p:sp>
          <p:nvSpPr>
            <p:cNvPr id="39958" name="Rectangle 12"/>
            <p:cNvSpPr>
              <a:spLocks noChangeArrowheads="1"/>
            </p:cNvSpPr>
            <p:nvPr/>
          </p:nvSpPr>
          <p:spPr bwMode="auto">
            <a:xfrm>
              <a:off x="214313" y="1392239"/>
              <a:ext cx="4064000" cy="3040144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59" name="TextBox 18"/>
            <p:cNvSpPr txBox="1">
              <a:spLocks noChangeArrowheads="1"/>
            </p:cNvSpPr>
            <p:nvPr/>
          </p:nvSpPr>
          <p:spPr bwMode="auto">
            <a:xfrm>
              <a:off x="314573" y="1392239"/>
              <a:ext cx="3858293" cy="300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Прослушивание  разговоров без применения технических средств (из-за недостаточной звукоизоляции ограждающих конструкций выделенных помещений и их инженерно-технических систем) </a:t>
              </a: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посторонними лицами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при их нахождении в коридорах или смежных помещениях (</a:t>
              </a:r>
              <a:r>
                <a:rPr lang="ru-RU" sz="1400" b="1" i="1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непреднамеренное прослушивание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949" name="Группа 16"/>
          <p:cNvGrpSpPr>
            <a:grpSpLocks/>
          </p:cNvGrpSpPr>
          <p:nvPr/>
        </p:nvGrpSpPr>
        <p:grpSpPr bwMode="auto">
          <a:xfrm>
            <a:off x="4697413" y="5572125"/>
            <a:ext cx="3732212" cy="1071563"/>
            <a:chOff x="214313" y="1392239"/>
            <a:chExt cx="4064000" cy="1990916"/>
          </a:xfrm>
        </p:grpSpPr>
        <p:sp>
          <p:nvSpPr>
            <p:cNvPr id="39956" name="Rectangle 12"/>
            <p:cNvSpPr>
              <a:spLocks noChangeArrowheads="1"/>
            </p:cNvSpPr>
            <p:nvPr/>
          </p:nvSpPr>
          <p:spPr bwMode="auto">
            <a:xfrm>
              <a:off x="214313" y="1392239"/>
              <a:ext cx="4064000" cy="1990916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57" name="TextBox 18"/>
            <p:cNvSpPr txBox="1">
              <a:spLocks noChangeArrowheads="1"/>
            </p:cNvSpPr>
            <p:nvPr/>
          </p:nvSpPr>
          <p:spPr bwMode="auto">
            <a:xfrm>
              <a:off x="314573" y="1392239"/>
              <a:ext cx="3858294" cy="1828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Запись речевой информации </a:t>
              </a:r>
              <a:r>
                <a:rPr lang="ru-RU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цифровыми</a:t>
              </a:r>
              <a:r>
                <a:rPr lang="ru-RU" sz="1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диктофонами</a:t>
              </a:r>
              <a:r>
                <a:rPr lang="ru-RU" sz="14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 скрытно установленными в выделенных помещениях</a:t>
              </a:r>
            </a:p>
          </p:txBody>
        </p:sp>
      </p:grpSp>
      <p:grpSp>
        <p:nvGrpSpPr>
          <p:cNvPr id="39950" name="Группа 16"/>
          <p:cNvGrpSpPr>
            <a:grpSpLocks/>
          </p:cNvGrpSpPr>
          <p:nvPr/>
        </p:nvGrpSpPr>
        <p:grpSpPr bwMode="auto">
          <a:xfrm>
            <a:off x="500063" y="3795713"/>
            <a:ext cx="3732212" cy="3062287"/>
            <a:chOff x="214313" y="1392239"/>
            <a:chExt cx="4064000" cy="5472557"/>
          </a:xfrm>
        </p:grpSpPr>
        <p:sp>
          <p:nvSpPr>
            <p:cNvPr id="39954" name="Rectangle 12"/>
            <p:cNvSpPr>
              <a:spLocks noChangeArrowheads="1"/>
            </p:cNvSpPr>
            <p:nvPr/>
          </p:nvSpPr>
          <p:spPr bwMode="auto">
            <a:xfrm>
              <a:off x="214313" y="1392239"/>
              <a:ext cx="4064000" cy="5472557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314573" y="1392239"/>
              <a:ext cx="3858294" cy="5326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Перехват акустических  колебаний, возникающих  при ведении разговоров, скрытно установленными  в выделенных помещениях </a:t>
              </a:r>
              <a:r>
                <a:rPr lang="ru-RU" sz="1400" b="1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закладными устройствами </a:t>
              </a:r>
            </a:p>
            <a:p>
              <a:pPr eaLnBrk="1" hangingPunct="1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 датчиками микрофонного типа), передающими информации по:</a:t>
              </a:r>
              <a:endParaRPr lang="ru-RU" sz="1400" dirty="0">
                <a:solidFill>
                  <a:srgbClr val="0000D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радиоканалу;</a:t>
              </a:r>
            </a:p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оптическому каналу (в ИК-диапазоне);</a:t>
              </a:r>
            </a:p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специально проложенному кабелю;</a:t>
              </a:r>
            </a:p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сети электропитания  220 В;</a:t>
              </a:r>
            </a:p>
            <a:p>
              <a:pPr eaLnBrk="1" hangingPunct="1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телефонной </a:t>
              </a:r>
              <a:r>
                <a:rPr lang="ru-RU" sz="1400" dirty="0" smtClean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линии</a:t>
              </a:r>
              <a:r>
                <a:rPr lang="ru-RU" sz="1400" dirty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00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т.д.</a:t>
              </a:r>
              <a:endParaRPr lang="ru-RU" sz="1400" dirty="0">
                <a:solidFill>
                  <a:srgbClr val="0000D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951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4214813" y="5000625"/>
            <a:ext cx="450056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Прямая соединительная линия 59"/>
          <p:cNvCxnSpPr>
            <a:cxnSpLocks noChangeShapeType="1"/>
          </p:cNvCxnSpPr>
          <p:nvPr/>
        </p:nvCxnSpPr>
        <p:spPr bwMode="auto">
          <a:xfrm rot="5400000">
            <a:off x="2001044" y="856456"/>
            <a:ext cx="28575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Прямая соединительная линия 61"/>
          <p:cNvCxnSpPr>
            <a:cxnSpLocks noChangeShapeType="1"/>
          </p:cNvCxnSpPr>
          <p:nvPr/>
        </p:nvCxnSpPr>
        <p:spPr bwMode="auto">
          <a:xfrm rot="5400000">
            <a:off x="6428582" y="856456"/>
            <a:ext cx="28575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1696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42875" y="128588"/>
            <a:ext cx="8847138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Защита информации от утечки по техническим каналам на объектах информатизации (объектах ТСПИ) достигается:</a:t>
            </a:r>
          </a:p>
          <a:p>
            <a:pPr algn="ctr" eaLnBrk="1" hangingPunct="1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 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проведением организационно-режимных мероприятий;</a:t>
            </a:r>
          </a:p>
          <a:p>
            <a:pPr algn="just" eaLnBrk="1" hangingPunct="1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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  использованием специальных технических средств защиты ТСПИ;</a:t>
            </a:r>
          </a:p>
          <a:p>
            <a:pPr algn="just" eaLnBrk="1" hangingPunct="1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 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выявлением электронных устройств перехвата информации</a:t>
            </a:r>
          </a:p>
          <a:p>
            <a:pPr algn="just"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      (закладных устройств), внедренных в ТСПИ.</a:t>
            </a:r>
          </a:p>
          <a:p>
            <a:pPr algn="just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Организационное мероприятие – это мероприятие по защите информации,</a:t>
            </a:r>
          </a:p>
          <a:p>
            <a:pPr algn="just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 проведение которого не требует применения специально разработанных</a:t>
            </a:r>
          </a:p>
          <a:p>
            <a:pPr algn="just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 технических средств защиты.</a:t>
            </a:r>
          </a:p>
          <a:p>
            <a:pPr algn="just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Техническое мероприятие – это мероприятие по защите информации,</a:t>
            </a:r>
          </a:p>
          <a:p>
            <a:pPr algn="just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применение специальных технических средств, а также</a:t>
            </a:r>
          </a:p>
          <a:p>
            <a:pPr algn="just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реализацию технических решений.</a:t>
            </a:r>
          </a:p>
          <a:p>
            <a:pPr algn="just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Выявление закладных устройств осуществляется проведением специальных обследований объектов ТСПИ, а также специальных проверок ТСПИ.</a:t>
            </a:r>
          </a:p>
          <a:p>
            <a:pPr>
              <a:spcBef>
                <a:spcPct val="50000"/>
              </a:spcBef>
            </a:pP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Специальные обследования объектов ТСПИ  проводятся путём визуального осмотра помещений и ТСПИ без применения технических средств.</a:t>
            </a:r>
          </a:p>
          <a:p>
            <a:pPr>
              <a:spcBef>
                <a:spcPct val="50000"/>
              </a:spcBef>
            </a:pP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Специальная проверка ТСПИ проводится с использованием специальных технических средств.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34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6356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2068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объектов ТСПИ от утечки информации, возникающей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 счет побочных электромагнитных излучений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достигается: экранированием и заземлением технических средств и их соединительных линий, экранированием помещений, а также использованием систем пространственного электромагнитного зашумления.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253745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объектов ТСПИ от утечки информации, возникающей 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наводок побочных электромагнитных излучений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достигается: установкой помехоподавляющих фильтров в цепях электропитания ТСПИ, диэлектрических вставок в инженерные коммуникации и экраны кабелей электропитания, а также использованием систем линейного электромагнитного зашумления.</a:t>
            </a:r>
          </a:p>
        </p:txBody>
      </p:sp>
      <p:pic>
        <p:nvPicPr>
          <p:cNvPr id="9" name="Рисунок 4" descr="Гном -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8819"/>
            <a:ext cx="2056284" cy="21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Гном-3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104815"/>
            <a:ext cx="1695103" cy="24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307804" y="4483392"/>
            <a:ext cx="366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Генератор шума «Гном – 3»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12293" y="6212329"/>
            <a:ext cx="387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Генератор шума «Гном – 3М»</a:t>
            </a:r>
          </a:p>
        </p:txBody>
      </p:sp>
    </p:spTree>
    <p:extLst>
      <p:ext uri="{BB962C8B-B14F-4D97-AF65-F5344CB8AC3E}">
        <p14:creationId xmlns:p14="http://schemas.microsoft.com/office/powerpoint/2010/main" val="8978119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19463" name="AutoShape 6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428" y="91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389529"/>
            <a:ext cx="91440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 - ПРАВОВЫЕ ОСНОВЫ</a:t>
            </a:r>
          </a:p>
          <a:p>
            <a:pPr marL="357188" indent="-357188">
              <a:defRPr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ИНФОРМАЦИОННОЙ  БЕЗОПАСНОСТИ В РФ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588702"/>
            <a:ext cx="91462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42913" indent="-442913"/>
            <a:r>
              <a:rPr lang="ru-RU" sz="2800" b="0" dirty="0" smtClean="0"/>
              <a:t> 2. ТЕХНИЧЕСКИЕ </a:t>
            </a:r>
            <a:r>
              <a:rPr lang="ru-RU" sz="2800" b="0" dirty="0"/>
              <a:t>КАНАЛЫ УТЕЧКИ ИНФОРМАЦИИ И СПОСОБЫ ИХ ЗАКРЫТИЯ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2232" y="2695542"/>
            <a:ext cx="914623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57188" indent="-357188"/>
            <a:r>
              <a:rPr lang="ru-RU" sz="2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ЗАЩИТА ОБЪЕКТОВ ИНФОРМАТИЗАЦИИ ОТ      НЕСАНКЦИОНИРОВАННОГО ДОСТУПА </a:t>
            </a:r>
            <a:endParaRPr lang="ru-RU" sz="28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-2232" y="3871915"/>
            <a:ext cx="9146232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7188" indent="-357188">
              <a:defRPr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ПОНЯТИЕ ПРОГРАММНО – МАТЕМАТИЧЕСКОГО ВОЗДЕЙСТВИЯ И ВРЕДОНОСНОЙ ПРОГРАММЫ. </a:t>
            </a:r>
            <a:endParaRPr lang="ru-RU" sz="2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ТКУИ_зона 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0175"/>
            <a:ext cx="70993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utoShape 5"/>
          <p:cNvSpPr>
            <a:spLocks noChangeArrowheads="1"/>
          </p:cNvSpPr>
          <p:nvPr/>
        </p:nvSpPr>
        <p:spPr bwMode="auto">
          <a:xfrm rot="9012599">
            <a:off x="5699125" y="3200400"/>
            <a:ext cx="373063" cy="82867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7108" name="AutoShape 6"/>
          <p:cNvSpPr>
            <a:spLocks noChangeArrowheads="1"/>
          </p:cNvSpPr>
          <p:nvPr/>
        </p:nvSpPr>
        <p:spPr bwMode="auto">
          <a:xfrm rot="3863351">
            <a:off x="3909220" y="1678781"/>
            <a:ext cx="373062" cy="82867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7109" name="AutoShape 7"/>
          <p:cNvSpPr>
            <a:spLocks noChangeArrowheads="1"/>
          </p:cNvSpPr>
          <p:nvPr/>
        </p:nvSpPr>
        <p:spPr bwMode="auto">
          <a:xfrm rot="3863351">
            <a:off x="4521994" y="3239294"/>
            <a:ext cx="373063" cy="82867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5259388" y="2955925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ЭМП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6272213" y="3722688"/>
            <a:ext cx="88900" cy="419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6724650" y="4229100"/>
            <a:ext cx="24193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2000"/>
              <a:t>Генератор электромагнитных помех (ЭМП)</a:t>
            </a:r>
          </a:p>
        </p:txBody>
      </p:sp>
      <p:sp>
        <p:nvSpPr>
          <p:cNvPr id="47113" name="Line 11"/>
          <p:cNvSpPr>
            <a:spLocks noChangeShapeType="1"/>
          </p:cNvSpPr>
          <p:nvPr/>
        </p:nvSpPr>
        <p:spPr bwMode="auto">
          <a:xfrm>
            <a:off x="6346825" y="4079875"/>
            <a:ext cx="396875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4" name="AutoShape 12"/>
          <p:cNvSpPr>
            <a:spLocks noChangeArrowheads="1"/>
          </p:cNvSpPr>
          <p:nvPr/>
        </p:nvSpPr>
        <p:spPr bwMode="auto">
          <a:xfrm rot="-3776382">
            <a:off x="4335463" y="1447800"/>
            <a:ext cx="4592637" cy="4767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2" y="10803"/>
                </a:moveTo>
                <a:cubicBezTo>
                  <a:pt x="322" y="10802"/>
                  <a:pt x="322" y="10801"/>
                  <a:pt x="322" y="10800"/>
                </a:cubicBezTo>
                <a:cubicBezTo>
                  <a:pt x="322" y="5013"/>
                  <a:pt x="5013" y="322"/>
                  <a:pt x="10800" y="322"/>
                </a:cubicBezTo>
                <a:cubicBezTo>
                  <a:pt x="16586" y="322"/>
                  <a:pt x="21278" y="5013"/>
                  <a:pt x="21278" y="10800"/>
                </a:cubicBezTo>
                <a:cubicBezTo>
                  <a:pt x="21278" y="10801"/>
                  <a:pt x="21277" y="10802"/>
                  <a:pt x="21277" y="10803"/>
                </a:cubicBezTo>
                <a:lnTo>
                  <a:pt x="21599" y="10803"/>
                </a:lnTo>
                <a:cubicBezTo>
                  <a:pt x="21599" y="10802"/>
                  <a:pt x="21600" y="1080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1"/>
                  <a:pt x="0" y="10802"/>
                  <a:pt x="0" y="10803"/>
                </a:cubicBezTo>
                <a:close/>
              </a:path>
            </a:pathLst>
          </a:custGeom>
          <a:solidFill>
            <a:srgbClr val="6D6D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322263" y="6137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b="1">
                <a:latin typeface="Arial" panose="020B0604020202020204" pitchFamily="34" charset="0"/>
              </a:rPr>
              <a:t>Пространственное электромагнитное зашумление</a:t>
            </a:r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>
            <a:off x="6315075" y="69850"/>
            <a:ext cx="21859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800" dirty="0"/>
              <a:t>Опасная зона </a:t>
            </a:r>
            <a:r>
              <a:rPr lang="en-US" sz="1800" i="1" dirty="0"/>
              <a:t>R</a:t>
            </a:r>
            <a:r>
              <a:rPr lang="en-US" sz="1800" dirty="0"/>
              <a:t>2 </a:t>
            </a:r>
            <a:endParaRPr lang="ru-RU" sz="1800" dirty="0"/>
          </a:p>
          <a:p>
            <a:pPr algn="ctr" eaLnBrk="1" hangingPunct="1"/>
            <a:r>
              <a:rPr lang="en-US" sz="1800" dirty="0"/>
              <a:t>(</a:t>
            </a:r>
            <a:r>
              <a:rPr lang="ru-RU" sz="1800" dirty="0"/>
              <a:t>при пространственном зашумлении)</a:t>
            </a:r>
          </a:p>
        </p:txBody>
      </p:sp>
      <p:sp>
        <p:nvSpPr>
          <p:cNvPr id="47117" name="Text Box 15"/>
          <p:cNvSpPr txBox="1">
            <a:spLocks noChangeArrowheads="1"/>
          </p:cNvSpPr>
          <p:nvPr/>
        </p:nvSpPr>
        <p:spPr bwMode="auto">
          <a:xfrm>
            <a:off x="4013200" y="781050"/>
            <a:ext cx="2111375" cy="641350"/>
          </a:xfrm>
          <a:prstGeom prst="rect">
            <a:avLst/>
          </a:prstGeom>
          <a:solidFill>
            <a:srgbClr val="DEE2F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800"/>
              <a:t>Опасная зона </a:t>
            </a:r>
            <a:r>
              <a:rPr lang="en-US" sz="1800" i="1"/>
              <a:t>R</a:t>
            </a:r>
            <a:r>
              <a:rPr lang="en-US" sz="1800"/>
              <a:t>2 </a:t>
            </a:r>
            <a:endParaRPr lang="ru-RU" sz="1800"/>
          </a:p>
          <a:p>
            <a:pPr algn="ctr" eaLnBrk="1" hangingPunct="1"/>
            <a:r>
              <a:rPr lang="en-US" sz="1800"/>
              <a:t>(</a:t>
            </a:r>
            <a:r>
              <a:rPr lang="ru-RU" sz="1800"/>
              <a:t>без зашумления)</a:t>
            </a:r>
          </a:p>
        </p:txBody>
      </p:sp>
      <p:sp>
        <p:nvSpPr>
          <p:cNvPr id="47118" name="Line 16"/>
          <p:cNvSpPr>
            <a:spLocks noChangeShapeType="1"/>
          </p:cNvSpPr>
          <p:nvPr/>
        </p:nvSpPr>
        <p:spPr bwMode="auto">
          <a:xfrm>
            <a:off x="3571875" y="968375"/>
            <a:ext cx="150813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9" name="Line 17"/>
          <p:cNvSpPr>
            <a:spLocks noChangeShapeType="1"/>
          </p:cNvSpPr>
          <p:nvPr/>
        </p:nvSpPr>
        <p:spPr bwMode="auto">
          <a:xfrm>
            <a:off x="3722688" y="1141413"/>
            <a:ext cx="387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0" name="Line 18"/>
          <p:cNvSpPr>
            <a:spLocks noChangeShapeType="1"/>
          </p:cNvSpPr>
          <p:nvPr/>
        </p:nvSpPr>
        <p:spPr bwMode="auto">
          <a:xfrm flipH="1">
            <a:off x="6315075" y="698500"/>
            <a:ext cx="709613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1" name="TextBox 16"/>
          <p:cNvSpPr txBox="1">
            <a:spLocks noChangeArrowheads="1"/>
          </p:cNvSpPr>
          <p:nvPr/>
        </p:nvSpPr>
        <p:spPr bwMode="auto">
          <a:xfrm>
            <a:off x="5114925" y="2109788"/>
            <a:ext cx="1322388" cy="338137"/>
          </a:xfrm>
          <a:prstGeom prst="rect">
            <a:avLst/>
          </a:prstGeom>
          <a:solidFill>
            <a:srgbClr val="DE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>
                <a:latin typeface="Arial" panose="020B0604020202020204" pitchFamily="34" charset="0"/>
              </a:rPr>
              <a:t>ПЭМИ СВТ</a:t>
            </a:r>
          </a:p>
        </p:txBody>
      </p:sp>
      <p:sp>
        <p:nvSpPr>
          <p:cNvPr id="47122" name="TextBox 17"/>
          <p:cNvSpPr txBox="1">
            <a:spLocks noChangeArrowheads="1"/>
          </p:cNvSpPr>
          <p:nvPr/>
        </p:nvSpPr>
        <p:spPr bwMode="auto">
          <a:xfrm>
            <a:off x="3890963" y="2633663"/>
            <a:ext cx="1495425" cy="338137"/>
          </a:xfrm>
          <a:prstGeom prst="rect">
            <a:avLst/>
          </a:prstGeom>
          <a:solidFill>
            <a:srgbClr val="DE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>
                <a:latin typeface="Arial" panose="020B0604020202020204" pitchFamily="34" charset="0"/>
              </a:rPr>
              <a:t>ТСР ПЭМИН</a:t>
            </a:r>
          </a:p>
        </p:txBody>
      </p:sp>
      <p:sp>
        <p:nvSpPr>
          <p:cNvPr id="47123" name="TextBox 18"/>
          <p:cNvSpPr txBox="1">
            <a:spLocks noChangeArrowheads="1"/>
          </p:cNvSpPr>
          <p:nvPr/>
        </p:nvSpPr>
        <p:spPr bwMode="auto">
          <a:xfrm>
            <a:off x="4913313" y="4541838"/>
            <a:ext cx="1495425" cy="338137"/>
          </a:xfrm>
          <a:prstGeom prst="rect">
            <a:avLst/>
          </a:prstGeom>
          <a:solidFill>
            <a:srgbClr val="DE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 b="1">
                <a:latin typeface="Arial" panose="020B0604020202020204" pitchFamily="34" charset="0"/>
              </a:rPr>
              <a:t>ТСР ПЭМИН</a:t>
            </a:r>
          </a:p>
        </p:txBody>
      </p:sp>
      <p:sp>
        <p:nvSpPr>
          <p:cNvPr id="47124" name="Text Box 27"/>
          <p:cNvSpPr txBox="1">
            <a:spLocks noChangeArrowheads="1"/>
          </p:cNvSpPr>
          <p:nvPr/>
        </p:nvSpPr>
        <p:spPr bwMode="auto">
          <a:xfrm>
            <a:off x="2882900" y="3529013"/>
            <a:ext cx="111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E</a:t>
            </a:r>
            <a:r>
              <a:rPr lang="ru-RU" sz="1800" b="1" baseline="-25000">
                <a:solidFill>
                  <a:srgbClr val="FF0000"/>
                </a:solidFill>
              </a:rPr>
              <a:t>с</a:t>
            </a:r>
            <a:r>
              <a:rPr lang="ru-RU" sz="1800" b="1">
                <a:solidFill>
                  <a:srgbClr val="FF0000"/>
                </a:solidFill>
              </a:rPr>
              <a:t>/</a:t>
            </a:r>
            <a:r>
              <a:rPr lang="en-US" sz="1800" b="1" i="1">
                <a:solidFill>
                  <a:srgbClr val="FF0000"/>
                </a:solidFill>
              </a:rPr>
              <a:t>E</a:t>
            </a:r>
            <a:r>
              <a:rPr lang="ru-RU" sz="1800" b="1" baseline="-25000">
                <a:solidFill>
                  <a:srgbClr val="FF0000"/>
                </a:solidFill>
              </a:rPr>
              <a:t>ш</a:t>
            </a:r>
            <a:r>
              <a:rPr lang="ru-RU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&lt; </a:t>
            </a:r>
            <a:r>
              <a:rPr lang="en-US" sz="1800" b="1">
                <a:solidFill>
                  <a:srgbClr val="FF0000"/>
                </a:solidFill>
                <a:sym typeface="Symbol" panose="05050102010706020507" pitchFamily="18" charset="2"/>
              </a:rPr>
              <a:t></a:t>
            </a:r>
          </a:p>
        </p:txBody>
      </p:sp>
      <p:sp>
        <p:nvSpPr>
          <p:cNvPr id="47125" name="Text Box 27"/>
          <p:cNvSpPr txBox="1">
            <a:spLocks noChangeArrowheads="1"/>
          </p:cNvSpPr>
          <p:nvPr/>
        </p:nvSpPr>
        <p:spPr bwMode="auto">
          <a:xfrm>
            <a:off x="2817813" y="38227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H</a:t>
            </a:r>
            <a:r>
              <a:rPr lang="ru-RU" sz="1800" b="1" baseline="-25000">
                <a:solidFill>
                  <a:srgbClr val="FF0000"/>
                </a:solidFill>
              </a:rPr>
              <a:t>с</a:t>
            </a:r>
            <a:r>
              <a:rPr lang="ru-RU" sz="1800" b="1">
                <a:solidFill>
                  <a:srgbClr val="FF0000"/>
                </a:solidFill>
              </a:rPr>
              <a:t>/</a:t>
            </a:r>
            <a:r>
              <a:rPr lang="en-US" sz="1800" b="1" i="1">
                <a:solidFill>
                  <a:srgbClr val="FF0000"/>
                </a:solidFill>
              </a:rPr>
              <a:t>H</a:t>
            </a:r>
            <a:r>
              <a:rPr lang="ru-RU" sz="1800" b="1" baseline="-25000">
                <a:solidFill>
                  <a:srgbClr val="FF0000"/>
                </a:solidFill>
              </a:rPr>
              <a:t>ш</a:t>
            </a:r>
            <a:r>
              <a:rPr lang="ru-RU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&lt; </a:t>
            </a:r>
            <a:r>
              <a:rPr lang="en-US" sz="1800" b="1">
                <a:solidFill>
                  <a:srgbClr val="FF0000"/>
                </a:solidFill>
                <a:sym typeface="Symbol" panose="05050102010706020507" pitchFamily="18" charset="2"/>
              </a:rPr>
              <a:t></a:t>
            </a: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5893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2 02 Ф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" y="0"/>
            <a:ext cx="1468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Соната_Р2_нов_ант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5" y="0"/>
            <a:ext cx="2441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5436096" y="0"/>
            <a:ext cx="2439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антенна</a:t>
            </a:r>
          </a:p>
        </p:txBody>
      </p:sp>
      <p:cxnSp>
        <p:nvCxnSpPr>
          <p:cNvPr id="5" name="Прямая соединительная линия 14"/>
          <p:cNvCxnSpPr>
            <a:cxnSpLocks noChangeShapeType="1"/>
          </p:cNvCxnSpPr>
          <p:nvPr/>
        </p:nvCxnSpPr>
        <p:spPr bwMode="auto">
          <a:xfrm flipH="1">
            <a:off x="3635896" y="548680"/>
            <a:ext cx="2304256" cy="46069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3348" y="1412776"/>
            <a:ext cx="519065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защиты объектов информатизации от утечки информации за счет ПЭМИН "Соната-Р2"</a:t>
            </a:r>
          </a:p>
        </p:txBody>
      </p:sp>
      <p:pic>
        <p:nvPicPr>
          <p:cNvPr id="8" name="Рисунок 3" descr="ГШ-К-1000М_нов_в разв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10" y="2736751"/>
            <a:ext cx="4558641" cy="3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86157" y="6080358"/>
            <a:ext cx="455864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Генератор шума ГШ – К – 1000М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7463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5" name="Рисунок 1" descr="SP - 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537"/>
            <a:ext cx="378618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SP - 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87" y="908720"/>
            <a:ext cx="5025498" cy="412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2916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b="1" dirty="0"/>
              <a:t>Генератор шума </a:t>
            </a:r>
            <a:r>
              <a:rPr lang="en-US" b="1" dirty="0"/>
              <a:t>SEL SP</a:t>
            </a:r>
            <a:r>
              <a:rPr lang="ru-RU" b="1" dirty="0"/>
              <a:t> - 21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11187" y="5285038"/>
            <a:ext cx="467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b="1" dirty="0"/>
              <a:t>Генератор шума </a:t>
            </a:r>
            <a:r>
              <a:rPr lang="en-US" b="1" dirty="0"/>
              <a:t>SEL SP</a:t>
            </a:r>
            <a:r>
              <a:rPr lang="ru-RU" b="1" dirty="0"/>
              <a:t> - 113</a:t>
            </a:r>
          </a:p>
        </p:txBody>
      </p:sp>
    </p:spTree>
    <p:extLst>
      <p:ext uri="{BB962C8B-B14F-4D97-AF65-F5344CB8AC3E}">
        <p14:creationId xmlns:p14="http://schemas.microsoft.com/office/powerpoint/2010/main" val="6644402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39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2" descr="ФП (3)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0053" cy="335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99674" y="3355974"/>
            <a:ext cx="789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помехоподавляющих фильтров </a:t>
            </a:r>
          </a:p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серии ФП </a:t>
            </a:r>
          </a:p>
        </p:txBody>
      </p:sp>
      <p:pic>
        <p:nvPicPr>
          <p:cNvPr id="8" name="Рисунок 6" descr="ФСПК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709986"/>
            <a:ext cx="4788024" cy="266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395116"/>
            <a:ext cx="435597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помехоподавляющих фильтров серии ФСПК </a:t>
            </a:r>
          </a:p>
        </p:txBody>
      </p:sp>
    </p:spTree>
    <p:extLst>
      <p:ext uri="{BB962C8B-B14F-4D97-AF65-F5344CB8AC3E}">
        <p14:creationId xmlns:p14="http://schemas.microsoft.com/office/powerpoint/2010/main" val="23293377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ТКУИ_зона_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776663" y="2312988"/>
            <a:ext cx="107950" cy="441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951413" y="4975225"/>
            <a:ext cx="397033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шумовых помех в инженерных коммуникациях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2244725" y="3584575"/>
            <a:ext cx="135413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 </a:t>
            </a:r>
          </a:p>
          <a:p>
            <a:pPr algn="ctr" eaLnBrk="1" hangingPunct="1"/>
            <a:r>
              <a:rPr lang="ru-RU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шума</a:t>
            </a:r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4119563" y="2979738"/>
            <a:ext cx="0" cy="88265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4135438" y="4084638"/>
            <a:ext cx="0" cy="88265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>
            <a:off x="4152900" y="5110163"/>
            <a:ext cx="0" cy="88265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3" name="Freeform 10"/>
          <p:cNvSpPr>
            <a:spLocks/>
          </p:cNvSpPr>
          <p:nvPr/>
        </p:nvSpPr>
        <p:spPr bwMode="auto">
          <a:xfrm>
            <a:off x="3019425" y="5842000"/>
            <a:ext cx="820738" cy="668338"/>
          </a:xfrm>
          <a:custGeom>
            <a:avLst/>
            <a:gdLst>
              <a:gd name="T0" fmla="*/ 2147483647 w 517"/>
              <a:gd name="T1" fmla="*/ 2147483647 h 421"/>
              <a:gd name="T2" fmla="*/ 2147483647 w 517"/>
              <a:gd name="T3" fmla="*/ 2147483647 h 421"/>
              <a:gd name="T4" fmla="*/ 2147483647 w 517"/>
              <a:gd name="T5" fmla="*/ 2147483647 h 421"/>
              <a:gd name="T6" fmla="*/ 2147483647 w 517"/>
              <a:gd name="T7" fmla="*/ 2147483647 h 421"/>
              <a:gd name="T8" fmla="*/ 2147483647 w 517"/>
              <a:gd name="T9" fmla="*/ 2147483647 h 421"/>
              <a:gd name="T10" fmla="*/ 2147483647 w 517"/>
              <a:gd name="T11" fmla="*/ 0 h 4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7"/>
              <a:gd name="T19" fmla="*/ 0 h 421"/>
              <a:gd name="T20" fmla="*/ 517 w 517"/>
              <a:gd name="T21" fmla="*/ 421 h 4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7" h="421">
                <a:moveTo>
                  <a:pt x="517" y="155"/>
                </a:moveTo>
                <a:cubicBezTo>
                  <a:pt x="465" y="137"/>
                  <a:pt x="413" y="120"/>
                  <a:pt x="388" y="149"/>
                </a:cubicBezTo>
                <a:cubicBezTo>
                  <a:pt x="363" y="178"/>
                  <a:pt x="387" y="295"/>
                  <a:pt x="368" y="332"/>
                </a:cubicBezTo>
                <a:cubicBezTo>
                  <a:pt x="349" y="369"/>
                  <a:pt x="327" y="368"/>
                  <a:pt x="273" y="372"/>
                </a:cubicBezTo>
                <a:cubicBezTo>
                  <a:pt x="219" y="376"/>
                  <a:pt x="86" y="421"/>
                  <a:pt x="43" y="359"/>
                </a:cubicBezTo>
                <a:cubicBezTo>
                  <a:pt x="0" y="297"/>
                  <a:pt x="20" y="60"/>
                  <a:pt x="16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4216400" y="34147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5" name="Text Box 12"/>
          <p:cNvSpPr txBox="1">
            <a:spLocks noChangeArrowheads="1"/>
          </p:cNvSpPr>
          <p:nvPr/>
        </p:nvSpPr>
        <p:spPr bwMode="auto">
          <a:xfrm>
            <a:off x="4419600" y="3425825"/>
            <a:ext cx="255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Электромагнитные шумовые помехи</a:t>
            </a:r>
          </a:p>
        </p:txBody>
      </p:sp>
      <p:sp>
        <p:nvSpPr>
          <p:cNvPr id="77836" name="Line 13"/>
          <p:cNvSpPr>
            <a:spLocks noChangeShapeType="1"/>
          </p:cNvSpPr>
          <p:nvPr/>
        </p:nvSpPr>
        <p:spPr bwMode="auto">
          <a:xfrm>
            <a:off x="4173538" y="3614738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7" name="Line 14"/>
          <p:cNvSpPr>
            <a:spLocks noChangeShapeType="1"/>
          </p:cNvSpPr>
          <p:nvPr/>
        </p:nvSpPr>
        <p:spPr bwMode="auto">
          <a:xfrm>
            <a:off x="3873500" y="2549525"/>
            <a:ext cx="515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8" name="Rectangle 15"/>
          <p:cNvSpPr>
            <a:spLocks noChangeArrowheads="1"/>
          </p:cNvSpPr>
          <p:nvPr/>
        </p:nvSpPr>
        <p:spPr bwMode="auto">
          <a:xfrm>
            <a:off x="5816600" y="4138613"/>
            <a:ext cx="71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607" name="Rectangle 16"/>
          <p:cNvSpPr>
            <a:spLocks noChangeArrowheads="1"/>
          </p:cNvSpPr>
          <p:nvPr/>
        </p:nvSpPr>
        <p:spPr bwMode="auto">
          <a:xfrm>
            <a:off x="6313488" y="3702050"/>
            <a:ext cx="635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12813"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cs typeface="Arial" pitchFamily="34" charset="0"/>
              </a:rPr>
              <a:t>(</a:t>
            </a:r>
            <a:r>
              <a:rPr lang="en-US" sz="1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U</a:t>
            </a:r>
            <a:r>
              <a:rPr lang="ru-RU" sz="1200" b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ш</a:t>
            </a:r>
            <a:r>
              <a:rPr lang="en-US" sz="1800" dirty="0">
                <a:solidFill>
                  <a:srgbClr val="FF0000"/>
                </a:solidFill>
                <a:latin typeface="+mn-lt"/>
                <a:cs typeface="Arial" pitchFamily="34" charset="0"/>
              </a:rPr>
              <a:t>)</a:t>
            </a:r>
            <a:endParaRPr lang="ru-RU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7840" name="Rectangle 17"/>
          <p:cNvSpPr>
            <a:spLocks noChangeArrowheads="1"/>
          </p:cNvSpPr>
          <p:nvPr/>
        </p:nvSpPr>
        <p:spPr bwMode="auto">
          <a:xfrm>
            <a:off x="1806575" y="4421188"/>
            <a:ext cx="1528763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41" name="Text Box 18"/>
          <p:cNvSpPr txBox="1">
            <a:spLocks noChangeArrowheads="1"/>
          </p:cNvSpPr>
          <p:nvPr/>
        </p:nvSpPr>
        <p:spPr bwMode="auto">
          <a:xfrm>
            <a:off x="2149475" y="4675188"/>
            <a:ext cx="139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</a:p>
        </p:txBody>
      </p:sp>
      <p:sp>
        <p:nvSpPr>
          <p:cNvPr id="77842" name="Text Box 19"/>
          <p:cNvSpPr txBox="1">
            <a:spLocks noChangeArrowheads="1"/>
          </p:cNvSpPr>
          <p:nvPr/>
        </p:nvSpPr>
        <p:spPr bwMode="auto">
          <a:xfrm>
            <a:off x="1052513" y="4367213"/>
            <a:ext cx="1760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ТСР ПЭМИН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7843" name="Rectangle 4"/>
          <p:cNvSpPr>
            <a:spLocks noChangeArrowheads="1"/>
          </p:cNvSpPr>
          <p:nvPr/>
        </p:nvSpPr>
        <p:spPr bwMode="auto">
          <a:xfrm>
            <a:off x="2921000" y="3089275"/>
            <a:ext cx="211138" cy="33178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44" name="Полилиния 19"/>
          <p:cNvSpPr>
            <a:spLocks noChangeArrowheads="1"/>
          </p:cNvSpPr>
          <p:nvPr/>
        </p:nvSpPr>
        <p:spPr bwMode="auto">
          <a:xfrm>
            <a:off x="3143250" y="2667000"/>
            <a:ext cx="647700" cy="619125"/>
          </a:xfrm>
          <a:custGeom>
            <a:avLst/>
            <a:gdLst>
              <a:gd name="T0" fmla="*/ 0 w 648070"/>
              <a:gd name="T1" fmla="*/ 547734 h 619957"/>
              <a:gd name="T2" fmla="*/ 313273 w 648070"/>
              <a:gd name="T3" fmla="*/ 513850 h 619957"/>
              <a:gd name="T4" fmla="*/ 435099 w 648070"/>
              <a:gd name="T5" fmla="*/ 81877 h 619957"/>
              <a:gd name="T6" fmla="*/ 635244 w 648070"/>
              <a:gd name="T7" fmla="*/ 22585 h 619957"/>
              <a:gd name="T8" fmla="*/ 635244 w 648070"/>
              <a:gd name="T9" fmla="*/ 22585 h 619957"/>
              <a:gd name="T10" fmla="*/ 600435 w 648070"/>
              <a:gd name="T11" fmla="*/ 22585 h 6199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070"/>
              <a:gd name="T19" fmla="*/ 0 h 619957"/>
              <a:gd name="T20" fmla="*/ 648070 w 648070"/>
              <a:gd name="T21" fmla="*/ 619957 h 6199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070" h="619957">
                <a:moveTo>
                  <a:pt x="0" y="574089"/>
                </a:moveTo>
                <a:cubicBezTo>
                  <a:pt x="122807" y="597023"/>
                  <a:pt x="245615" y="619957"/>
                  <a:pt x="319596" y="538578"/>
                </a:cubicBezTo>
                <a:cubicBezTo>
                  <a:pt x="393577" y="457199"/>
                  <a:pt x="389138" y="171634"/>
                  <a:pt x="443884" y="85817"/>
                </a:cubicBezTo>
                <a:cubicBezTo>
                  <a:pt x="498630" y="0"/>
                  <a:pt x="648070" y="23673"/>
                  <a:pt x="648070" y="23673"/>
                </a:cubicBezTo>
                <a:lnTo>
                  <a:pt x="612559" y="23673"/>
                </a:lnTo>
              </a:path>
            </a:pathLst>
          </a:cu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45" name="Text Box 6"/>
          <p:cNvSpPr txBox="1">
            <a:spLocks noChangeArrowheads="1"/>
          </p:cNvSpPr>
          <p:nvPr/>
        </p:nvSpPr>
        <p:spPr bwMode="auto">
          <a:xfrm>
            <a:off x="4465638" y="2281238"/>
            <a:ext cx="2273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Магнитная антенна</a:t>
            </a:r>
          </a:p>
        </p:txBody>
      </p:sp>
      <p:cxnSp>
        <p:nvCxnSpPr>
          <p:cNvPr id="77846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2760663" y="3462338"/>
            <a:ext cx="204787" cy="2047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6691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ГШ-1000У_н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11"/>
            <a:ext cx="5247508" cy="32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47508" y="164306"/>
            <a:ext cx="36094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Генератор шума ГШ – 1000У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03848" y="3284984"/>
            <a:ext cx="5905164" cy="3562151"/>
            <a:chOff x="340" y="1389"/>
            <a:chExt cx="5125" cy="230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5125" cy="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Дух - 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421"/>
              <a:ext cx="5034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791868"/>
            <a:ext cx="3203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и  способ крепления </a:t>
            </a:r>
          </a:p>
          <a:p>
            <a:pPr algn="ctr" eaLnBrk="1" hangingPunct="1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ответвителя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«Дух»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41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5169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Семейство Sec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84250"/>
            <a:ext cx="437356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785813" y="261938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Защищенные ПЭВМ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«Secret», «Обруч»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4784725" y="714375"/>
            <a:ext cx="41687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ПЭВМ семейства Secret являются модификацией серийных ПЭВМ, доработанных специальным образом для повышения характеристик защищенности обрабатываемой на них информации от утечки по техническим каналам за счет побочных электромагнитных излучений и наводок (ПЭМИН) и НСД. </a:t>
            </a:r>
          </a:p>
        </p:txBody>
      </p:sp>
      <p:sp>
        <p:nvSpPr>
          <p:cNvPr id="86021" name="Rectangle 8"/>
          <p:cNvSpPr>
            <a:spLocks noChangeArrowheads="1"/>
          </p:cNvSpPr>
          <p:nvPr/>
        </p:nvSpPr>
        <p:spPr bwMode="auto">
          <a:xfrm>
            <a:off x="0" y="3883025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ПЭВМ выпускаются в трех модификациях:</a:t>
            </a:r>
            <a:r>
              <a:rPr lang="ru-RU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размер зоны 2 по требованиям 2 и 3 категорий не более 5 м, 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по требованиям 1 категории - не более 800м; </a:t>
            </a:r>
          </a:p>
          <a:p>
            <a:pPr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2.0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размер зоны 2 по требованиям 2 и 3 категорий не более 10 м,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по требованиям 1 категории - не более 1000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м; </a:t>
            </a:r>
          </a:p>
          <a:p>
            <a:pPr eaLnBrk="1" hangingPunct="1"/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3.0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размер зоны 2 по требованиям 2 и 3 категорий не более 15 м, 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по требованиям 1 категории - не нормируется. </a:t>
            </a:r>
          </a:p>
        </p:txBody>
      </p:sp>
      <p:sp>
        <p:nvSpPr>
          <p:cNvPr id="86022" name="Rectangle 9"/>
          <p:cNvSpPr>
            <a:spLocks noChangeArrowheads="1"/>
          </p:cNvSpPr>
          <p:nvPr/>
        </p:nvSpPr>
        <p:spPr bwMode="auto">
          <a:xfrm>
            <a:off x="0" y="602297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В состав ПЭВМ включается фильтр-генератор для защиты цепей питания и заземления, который обеспечивает гарантированную защиту для сетей с изолированной и глухозаземленной нейтралью, а также в случае отсутствия защитного заземления. 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42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9792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7"/>
          <p:cNvSpPr>
            <a:spLocks noChangeShapeType="1"/>
          </p:cNvSpPr>
          <p:nvPr/>
        </p:nvSpPr>
        <p:spPr bwMode="auto">
          <a:xfrm flipV="1">
            <a:off x="4500563" y="735013"/>
            <a:ext cx="0" cy="4751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952500" y="395288"/>
            <a:ext cx="7086600" cy="708025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>
                <a:latin typeface="Arial" panose="020B0604020202020204" pitchFamily="34" charset="0"/>
              </a:rPr>
              <a:t>Пассивные способы защиты речевой информации в выделенных помещениях (ВП)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444500" y="1382713"/>
            <a:ext cx="3598863" cy="1577975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u="sng">
                <a:latin typeface="Arial" panose="020B0604020202020204" pitchFamily="34" charset="0"/>
              </a:rPr>
              <a:t>Звукоизоляция ВП</a:t>
            </a:r>
          </a:p>
          <a:p>
            <a:r>
              <a:rPr lang="ru-RU" sz="1600" b="1">
                <a:sym typeface="Wingdings 2" panose="05020102010507070707" pitchFamily="18" charset="2"/>
              </a:rPr>
              <a:t></a:t>
            </a:r>
            <a:r>
              <a:rPr lang="ru-RU" sz="1600">
                <a:sym typeface="Wingdings 2" panose="05020102010507070707" pitchFamily="18" charset="2"/>
              </a:rPr>
              <a:t> Звукоизоляция ограждающих </a:t>
            </a:r>
          </a:p>
          <a:p>
            <a:r>
              <a:rPr lang="ru-RU" sz="1600">
                <a:sym typeface="Wingdings 2" panose="05020102010507070707" pitchFamily="18" charset="2"/>
              </a:rPr>
              <a:t>      конструкций</a:t>
            </a:r>
            <a:r>
              <a:rPr lang="ru-RU" sz="1600"/>
              <a:t>.</a:t>
            </a:r>
          </a:p>
          <a:p>
            <a:r>
              <a:rPr lang="ru-RU" sz="1600" b="1">
                <a:sym typeface="Wingdings 2" panose="05020102010507070707" pitchFamily="18" charset="2"/>
              </a:rPr>
              <a:t> </a:t>
            </a:r>
            <a:r>
              <a:rPr lang="ru-RU" sz="1600">
                <a:sym typeface="Wingdings 2" panose="05020102010507070707" pitchFamily="18" charset="2"/>
              </a:rPr>
              <a:t>Звукоизоляция дверей.</a:t>
            </a:r>
            <a:endParaRPr lang="ru-RU" sz="1600"/>
          </a:p>
          <a:p>
            <a:r>
              <a:rPr lang="ru-RU" sz="1600" b="1">
                <a:sym typeface="Wingdings 2" panose="05020102010507070707" pitchFamily="18" charset="2"/>
              </a:rPr>
              <a:t> </a:t>
            </a:r>
            <a:r>
              <a:rPr lang="ru-RU" sz="1600">
                <a:sym typeface="Wingdings 2" panose="05020102010507070707" pitchFamily="18" charset="2"/>
              </a:rPr>
              <a:t>Звукоизоляция окон.</a:t>
            </a:r>
          </a:p>
          <a:p>
            <a:r>
              <a:rPr lang="ru-RU" sz="1600" b="1">
                <a:sym typeface="Wingdings 2" panose="05020102010507070707" pitchFamily="18" charset="2"/>
              </a:rPr>
              <a:t> </a:t>
            </a:r>
            <a:r>
              <a:rPr lang="ru-RU" sz="1600">
                <a:sym typeface="Wingdings 2" panose="05020102010507070707" pitchFamily="18" charset="2"/>
              </a:rPr>
              <a:t>Звукоизоляция воздуховодов.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4913313" y="1477963"/>
            <a:ext cx="3867150" cy="1089025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u="sng">
                <a:latin typeface="Arial" panose="020B0604020202020204" pitchFamily="34" charset="0"/>
              </a:rPr>
              <a:t>Подавление опасных сигналов в линиях ВТСС</a:t>
            </a:r>
          </a:p>
          <a:p>
            <a:r>
              <a:rPr lang="ru-RU" sz="1600" b="1">
                <a:sym typeface="Wingdings 2" panose="05020102010507070707" pitchFamily="18" charset="2"/>
              </a:rPr>
              <a:t></a:t>
            </a:r>
            <a:r>
              <a:rPr lang="ru-RU" sz="1600"/>
              <a:t> Установка в соединительных линиях </a:t>
            </a:r>
          </a:p>
          <a:p>
            <a:r>
              <a:rPr lang="ru-RU" sz="1600"/>
              <a:t>     ВТСС фильтров нижних частот      </a:t>
            </a:r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414338" y="3109913"/>
            <a:ext cx="3621087" cy="1089025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>
                <a:latin typeface="Arial" panose="020B0604020202020204" pitchFamily="34" charset="0"/>
              </a:rPr>
              <a:t>Установка специальных </a:t>
            </a:r>
            <a:r>
              <a:rPr lang="ru-RU" sz="1600" b="1"/>
              <a:t>упругих </a:t>
            </a:r>
            <a:r>
              <a:rPr lang="ru-RU" sz="1600" b="1">
                <a:latin typeface="Arial" panose="020B0604020202020204" pitchFamily="34" charset="0"/>
              </a:rPr>
              <a:t>виброизолирующих</a:t>
            </a:r>
            <a:r>
              <a:rPr lang="ru-RU" sz="1600">
                <a:latin typeface="Arial" panose="020B0604020202020204" pitchFamily="34" charset="0"/>
              </a:rPr>
              <a:t> </a:t>
            </a:r>
            <a:r>
              <a:rPr lang="ru-RU" sz="1600" b="1"/>
              <a:t>прокладок</a:t>
            </a:r>
            <a:r>
              <a:rPr lang="ru-RU" sz="1600" b="1">
                <a:latin typeface="Arial" panose="020B0604020202020204" pitchFamily="34" charset="0"/>
              </a:rPr>
              <a:t> в трубопроводы, выходящие за пределы контролируемой зоны</a:t>
            </a:r>
            <a:r>
              <a:rPr lang="ru-RU" sz="1600" b="1"/>
              <a:t>   </a:t>
            </a:r>
          </a:p>
        </p:txBody>
      </p:sp>
      <p:sp>
        <p:nvSpPr>
          <p:cNvPr id="90119" name="Text Box 12"/>
          <p:cNvSpPr txBox="1">
            <a:spLocks noChangeArrowheads="1"/>
          </p:cNvSpPr>
          <p:nvPr/>
        </p:nvSpPr>
        <p:spPr bwMode="auto">
          <a:xfrm>
            <a:off x="4913313" y="2822575"/>
            <a:ext cx="3886200" cy="1333500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u="sng">
                <a:latin typeface="Arial" panose="020B0604020202020204" pitchFamily="34" charset="0"/>
              </a:rPr>
              <a:t>Ограничение опасных сигналов </a:t>
            </a:r>
          </a:p>
          <a:p>
            <a:pPr algn="ctr"/>
            <a:r>
              <a:rPr lang="ru-RU" sz="1600" b="1" u="sng">
                <a:latin typeface="Arial" panose="020B0604020202020204" pitchFamily="34" charset="0"/>
              </a:rPr>
              <a:t>в линиях ВТСС</a:t>
            </a:r>
            <a:endParaRPr lang="ru-RU" sz="1600" b="1" u="sng"/>
          </a:p>
          <a:p>
            <a:r>
              <a:rPr lang="ru-RU" sz="1600" b="1">
                <a:sym typeface="Wingdings 2" panose="05020102010507070707" pitchFamily="18" charset="2"/>
              </a:rPr>
              <a:t></a:t>
            </a:r>
            <a:r>
              <a:rPr lang="ru-RU" sz="1600"/>
              <a:t> Установка в соединительных линиях </a:t>
            </a:r>
          </a:p>
          <a:p>
            <a:r>
              <a:rPr lang="ru-RU" sz="1600"/>
              <a:t>      ВТСС ограничителей сигналов </a:t>
            </a:r>
          </a:p>
          <a:p>
            <a:r>
              <a:rPr lang="ru-RU" sz="1600"/>
              <a:t>      малой амплитуды </a:t>
            </a:r>
          </a:p>
        </p:txBody>
      </p:sp>
      <p:sp>
        <p:nvSpPr>
          <p:cNvPr id="90120" name="Text Box 16"/>
          <p:cNvSpPr txBox="1">
            <a:spLocks noChangeArrowheads="1"/>
          </p:cNvSpPr>
          <p:nvPr/>
        </p:nvSpPr>
        <p:spPr bwMode="auto">
          <a:xfrm>
            <a:off x="4913313" y="4435475"/>
            <a:ext cx="3886200" cy="1570038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u="sng">
                <a:latin typeface="Arial" panose="020B0604020202020204" pitchFamily="34" charset="0"/>
              </a:rPr>
              <a:t>Отключение ВТСС от линии</a:t>
            </a:r>
            <a:r>
              <a:rPr 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>
                <a:sym typeface="Wingdings 2" panose="05020102010507070707" pitchFamily="18" charset="2"/>
              </a:rPr>
              <a:t></a:t>
            </a:r>
            <a:r>
              <a:rPr lang="ru-RU" sz="1600"/>
              <a:t> Установка в соединительных линиях </a:t>
            </a:r>
          </a:p>
          <a:p>
            <a:r>
              <a:rPr lang="ru-RU" sz="1600"/>
              <a:t>      ВТСС устройств защиты, </a:t>
            </a:r>
          </a:p>
          <a:p>
            <a:r>
              <a:rPr lang="ru-RU" sz="1600"/>
              <a:t>      отключающих </a:t>
            </a:r>
            <a:r>
              <a:rPr lang="ru-RU" sz="1600">
                <a:cs typeface="Times New Roman" panose="02020603050405020304" pitchFamily="18" charset="0"/>
              </a:rPr>
              <a:t>преобразователи </a:t>
            </a:r>
          </a:p>
          <a:p>
            <a:r>
              <a:rPr lang="ru-RU" sz="1600">
                <a:cs typeface="Times New Roman" panose="02020603050405020304" pitchFamily="18" charset="0"/>
              </a:rPr>
              <a:t>      (источники) опасных сигналов</a:t>
            </a:r>
            <a:r>
              <a:rPr lang="ru-RU" sz="1600"/>
              <a:t> от </a:t>
            </a:r>
          </a:p>
          <a:p>
            <a:r>
              <a:rPr lang="ru-RU" sz="1600"/>
              <a:t>      линии</a:t>
            </a:r>
          </a:p>
        </p:txBody>
      </p:sp>
      <p:sp>
        <p:nvSpPr>
          <p:cNvPr id="90121" name="Text Box 22"/>
          <p:cNvSpPr txBox="1">
            <a:spLocks noChangeArrowheads="1"/>
          </p:cNvSpPr>
          <p:nvPr/>
        </p:nvSpPr>
        <p:spPr bwMode="auto">
          <a:xfrm>
            <a:off x="420688" y="4406900"/>
            <a:ext cx="3598862" cy="338138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>
                <a:latin typeface="Arial" panose="020B0604020202020204" pitchFamily="34" charset="0"/>
              </a:rPr>
              <a:t>Экранирование ВП</a:t>
            </a:r>
          </a:p>
        </p:txBody>
      </p:sp>
      <p:sp>
        <p:nvSpPr>
          <p:cNvPr id="90122" name="Text Box 26"/>
          <p:cNvSpPr txBox="1">
            <a:spLocks noChangeArrowheads="1"/>
          </p:cNvSpPr>
          <p:nvPr/>
        </p:nvSpPr>
        <p:spPr bwMode="auto">
          <a:xfrm>
            <a:off x="411163" y="4983163"/>
            <a:ext cx="3584574" cy="1326157"/>
          </a:xfrm>
          <a:prstGeom prst="rect">
            <a:avLst/>
          </a:prstGeom>
          <a:solidFill>
            <a:srgbClr val="C5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u="sng" dirty="0">
                <a:latin typeface="Arial" panose="020B0604020202020204" pitchFamily="34" charset="0"/>
              </a:rPr>
              <a:t>Подавление сигналов сетевых закладок</a:t>
            </a:r>
          </a:p>
          <a:p>
            <a:r>
              <a:rPr lang="ru-RU" sz="1600" b="1" dirty="0">
                <a:sym typeface="Wingdings 2" panose="05020102010507070707" pitchFamily="18" charset="2"/>
              </a:rPr>
              <a:t></a:t>
            </a:r>
            <a:r>
              <a:rPr lang="ru-RU" sz="1600" dirty="0"/>
              <a:t> Установка фильтров нижних частот</a:t>
            </a:r>
          </a:p>
          <a:p>
            <a:r>
              <a:rPr lang="ru-RU" sz="1600" dirty="0"/>
              <a:t>      в линиях электропитания ВП    </a:t>
            </a:r>
          </a:p>
        </p:txBody>
      </p:sp>
      <p:sp>
        <p:nvSpPr>
          <p:cNvPr id="90123" name="Line 28"/>
          <p:cNvSpPr>
            <a:spLocks noChangeShapeType="1"/>
          </p:cNvSpPr>
          <p:nvPr/>
        </p:nvSpPr>
        <p:spPr bwMode="auto">
          <a:xfrm>
            <a:off x="4500563" y="2030413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4" name="Line 29"/>
          <p:cNvSpPr>
            <a:spLocks noChangeShapeType="1"/>
          </p:cNvSpPr>
          <p:nvPr/>
        </p:nvSpPr>
        <p:spPr bwMode="auto">
          <a:xfrm>
            <a:off x="4500563" y="3398838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5" name="Line 30"/>
          <p:cNvSpPr>
            <a:spLocks noChangeShapeType="1"/>
          </p:cNvSpPr>
          <p:nvPr/>
        </p:nvSpPr>
        <p:spPr bwMode="auto">
          <a:xfrm>
            <a:off x="4546600" y="4910138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6" name="Line 32"/>
          <p:cNvSpPr>
            <a:spLocks noChangeShapeType="1"/>
          </p:cNvSpPr>
          <p:nvPr/>
        </p:nvSpPr>
        <p:spPr bwMode="auto">
          <a:xfrm flipH="1">
            <a:off x="3995738" y="5462588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7" name="Line 33"/>
          <p:cNvSpPr>
            <a:spLocks noChangeShapeType="1"/>
          </p:cNvSpPr>
          <p:nvPr/>
        </p:nvSpPr>
        <p:spPr bwMode="auto">
          <a:xfrm flipH="1">
            <a:off x="3995738" y="46228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8" name="Line 34"/>
          <p:cNvSpPr>
            <a:spLocks noChangeShapeType="1"/>
          </p:cNvSpPr>
          <p:nvPr/>
        </p:nvSpPr>
        <p:spPr bwMode="auto">
          <a:xfrm flipH="1">
            <a:off x="3995738" y="36861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9" name="Line 35"/>
          <p:cNvSpPr>
            <a:spLocks noChangeShapeType="1"/>
          </p:cNvSpPr>
          <p:nvPr/>
        </p:nvSpPr>
        <p:spPr bwMode="auto">
          <a:xfrm flipH="1">
            <a:off x="3995738" y="23177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8192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4"/>
          <p:cNvSpPr>
            <a:spLocks noChangeShapeType="1"/>
          </p:cNvSpPr>
          <p:nvPr/>
        </p:nvSpPr>
        <p:spPr bwMode="auto">
          <a:xfrm>
            <a:off x="4616450" y="14049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501650" y="2822575"/>
            <a:ext cx="2438400" cy="1169988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Создание маскирующих акустических помех </a:t>
            </a:r>
          </a:p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в  воздуховодах и дверных тамбурах</a:t>
            </a:r>
          </a:p>
          <a:p>
            <a:pPr algn="ctr" eaLnBrk="1" hangingPunct="1"/>
            <a:endParaRPr lang="ru-RU" sz="1400" b="1">
              <a:latin typeface="Arial" panose="020B0604020202020204" pitchFamily="34" charset="0"/>
            </a:endParaRP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20650" y="1658938"/>
            <a:ext cx="2776538" cy="954087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sz="1400" b="1">
              <a:latin typeface="Arial" panose="020B0604020202020204" pitchFamily="34" charset="0"/>
            </a:endParaRPr>
          </a:p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Виброакустическая маскировка</a:t>
            </a:r>
          </a:p>
          <a:p>
            <a:pPr algn="ctr" eaLnBrk="1" hangingPunct="1"/>
            <a:endParaRPr lang="ru-RU" sz="1400" b="1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3244850" y="1698625"/>
            <a:ext cx="2743200" cy="954088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sz="1400" b="1">
              <a:latin typeface="Arial" panose="020B0604020202020204" pitchFamily="34" charset="0"/>
            </a:endParaRPr>
          </a:p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Линейное электромагнитное зашумление</a:t>
            </a:r>
          </a:p>
          <a:p>
            <a:pPr algn="ctr" eaLnBrk="1" hangingPunct="1"/>
            <a:endParaRPr lang="ru-RU" sz="1400" b="1">
              <a:latin typeface="Arial" panose="020B0604020202020204" pitchFamily="34" charset="0"/>
            </a:endParaRPr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501650" y="4214813"/>
            <a:ext cx="2449513" cy="1600200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Создание маскирующих вибрационных помех в ограждающих конструкциях, окнах, инженерных коммуникациях, воздуховодах</a:t>
            </a:r>
          </a:p>
        </p:txBody>
      </p:sp>
      <p:sp>
        <p:nvSpPr>
          <p:cNvPr id="91143" name="Rectangle 8"/>
          <p:cNvSpPr>
            <a:spLocks noChangeArrowheads="1"/>
          </p:cNvSpPr>
          <p:nvPr/>
        </p:nvSpPr>
        <p:spPr bwMode="auto">
          <a:xfrm>
            <a:off x="3625850" y="2874963"/>
            <a:ext cx="2362200" cy="1600200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Создание низкочастотных маскирующих электромагнитных шумовых помех в соединительных линиях ВТСС</a:t>
            </a:r>
          </a:p>
        </p:txBody>
      </p:sp>
      <p:sp>
        <p:nvSpPr>
          <p:cNvPr id="91144" name="Rectangle 9"/>
          <p:cNvSpPr>
            <a:spLocks noChangeArrowheads="1"/>
          </p:cNvSpPr>
          <p:nvPr/>
        </p:nvSpPr>
        <p:spPr bwMode="auto">
          <a:xfrm>
            <a:off x="6216650" y="1741488"/>
            <a:ext cx="2667000" cy="954087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sz="1400" b="1">
              <a:latin typeface="Arial" panose="020B0604020202020204" pitchFamily="34" charset="0"/>
            </a:endParaRPr>
          </a:p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Подавление средств  перехвата информации</a:t>
            </a:r>
          </a:p>
          <a:p>
            <a:pPr algn="ctr" eaLnBrk="1" hangingPunct="1"/>
            <a:endParaRPr lang="ru-RU" sz="1400" b="1">
              <a:latin typeface="Arial" panose="020B0604020202020204" pitchFamily="34" charset="0"/>
            </a:endParaRPr>
          </a:p>
        </p:txBody>
      </p:sp>
      <p:sp>
        <p:nvSpPr>
          <p:cNvPr id="91145" name="Rectangle 10"/>
          <p:cNvSpPr>
            <a:spLocks noChangeArrowheads="1"/>
          </p:cNvSpPr>
          <p:nvPr/>
        </p:nvSpPr>
        <p:spPr bwMode="auto">
          <a:xfrm>
            <a:off x="6597650" y="2913063"/>
            <a:ext cx="2286000" cy="738187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Подавление диктофонов в режиме записи</a:t>
            </a:r>
          </a:p>
        </p:txBody>
      </p:sp>
      <p:sp>
        <p:nvSpPr>
          <p:cNvPr id="91146" name="Rectangle 19"/>
          <p:cNvSpPr>
            <a:spLocks noChangeArrowheads="1"/>
          </p:cNvSpPr>
          <p:nvPr/>
        </p:nvSpPr>
        <p:spPr bwMode="auto">
          <a:xfrm>
            <a:off x="6624638" y="5357813"/>
            <a:ext cx="2305050" cy="523875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Подавление сетевых закладок</a:t>
            </a:r>
          </a:p>
        </p:txBody>
      </p:sp>
      <p:sp>
        <p:nvSpPr>
          <p:cNvPr id="91147" name="Rectangle 20"/>
          <p:cNvSpPr>
            <a:spLocks noChangeArrowheads="1"/>
          </p:cNvSpPr>
          <p:nvPr/>
        </p:nvSpPr>
        <p:spPr bwMode="auto">
          <a:xfrm>
            <a:off x="6607175" y="3865563"/>
            <a:ext cx="2286000" cy="523875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/>
              <a:t>Подавление радиозакладок</a:t>
            </a:r>
            <a:endParaRPr lang="ru-RU" sz="1400" b="1">
              <a:latin typeface="Arial" panose="020B0604020202020204" pitchFamily="34" charset="0"/>
            </a:endParaRPr>
          </a:p>
        </p:txBody>
      </p:sp>
      <p:sp>
        <p:nvSpPr>
          <p:cNvPr id="91148" name="Line 21"/>
          <p:cNvSpPr>
            <a:spLocks noChangeShapeType="1"/>
          </p:cNvSpPr>
          <p:nvPr/>
        </p:nvSpPr>
        <p:spPr bwMode="auto">
          <a:xfrm>
            <a:off x="1492250" y="1376363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9" name="Line 23"/>
          <p:cNvSpPr>
            <a:spLocks noChangeShapeType="1"/>
          </p:cNvSpPr>
          <p:nvPr/>
        </p:nvSpPr>
        <p:spPr bwMode="auto">
          <a:xfrm>
            <a:off x="1511300" y="13573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0" name="Line 25"/>
          <p:cNvSpPr>
            <a:spLocks noChangeShapeType="1"/>
          </p:cNvSpPr>
          <p:nvPr/>
        </p:nvSpPr>
        <p:spPr bwMode="auto">
          <a:xfrm>
            <a:off x="7645400" y="13954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1" name="Line 26"/>
          <p:cNvSpPr>
            <a:spLocks noChangeShapeType="1"/>
          </p:cNvSpPr>
          <p:nvPr/>
        </p:nvSpPr>
        <p:spPr bwMode="auto">
          <a:xfrm>
            <a:off x="4616450" y="11763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2" name="Line 27"/>
          <p:cNvSpPr>
            <a:spLocks noChangeShapeType="1"/>
          </p:cNvSpPr>
          <p:nvPr/>
        </p:nvSpPr>
        <p:spPr bwMode="auto">
          <a:xfrm>
            <a:off x="3244850" y="4048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3" name="Line 31"/>
          <p:cNvSpPr>
            <a:spLocks noChangeShapeType="1"/>
          </p:cNvSpPr>
          <p:nvPr/>
        </p:nvSpPr>
        <p:spPr bwMode="auto">
          <a:xfrm>
            <a:off x="6216650" y="41433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4" name="Line 32"/>
          <p:cNvSpPr>
            <a:spLocks noChangeShapeType="1"/>
          </p:cNvSpPr>
          <p:nvPr/>
        </p:nvSpPr>
        <p:spPr bwMode="auto">
          <a:xfrm>
            <a:off x="6216650" y="3286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5" name="Line 34"/>
          <p:cNvSpPr>
            <a:spLocks noChangeShapeType="1"/>
          </p:cNvSpPr>
          <p:nvPr/>
        </p:nvSpPr>
        <p:spPr bwMode="auto">
          <a:xfrm>
            <a:off x="120650" y="25146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6" name="Line 35"/>
          <p:cNvSpPr>
            <a:spLocks noChangeShapeType="1"/>
          </p:cNvSpPr>
          <p:nvPr/>
        </p:nvSpPr>
        <p:spPr bwMode="auto">
          <a:xfrm>
            <a:off x="120650" y="485616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7" name="Line 36"/>
          <p:cNvSpPr>
            <a:spLocks noChangeShapeType="1"/>
          </p:cNvSpPr>
          <p:nvPr/>
        </p:nvSpPr>
        <p:spPr bwMode="auto">
          <a:xfrm>
            <a:off x="107950" y="34766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8" name="Rectangle 37"/>
          <p:cNvSpPr>
            <a:spLocks noChangeArrowheads="1"/>
          </p:cNvSpPr>
          <p:nvPr/>
        </p:nvSpPr>
        <p:spPr bwMode="auto">
          <a:xfrm>
            <a:off x="6624638" y="4643438"/>
            <a:ext cx="2286000" cy="523875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/>
              <a:t>Подавление средств сотовой связи</a:t>
            </a:r>
            <a:endParaRPr lang="ru-RU" sz="1400" b="1">
              <a:latin typeface="Arial" panose="020B0604020202020204" pitchFamily="34" charset="0"/>
            </a:endParaRPr>
          </a:p>
        </p:txBody>
      </p:sp>
      <p:sp>
        <p:nvSpPr>
          <p:cNvPr id="91159" name="Line 38"/>
          <p:cNvSpPr>
            <a:spLocks noChangeShapeType="1"/>
          </p:cNvSpPr>
          <p:nvPr/>
        </p:nvSpPr>
        <p:spPr bwMode="auto">
          <a:xfrm flipV="1">
            <a:off x="3257550" y="2673350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0" name="Line 39"/>
          <p:cNvSpPr>
            <a:spLocks noChangeShapeType="1"/>
          </p:cNvSpPr>
          <p:nvPr/>
        </p:nvSpPr>
        <p:spPr bwMode="auto">
          <a:xfrm>
            <a:off x="6234113" y="49291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1" name="Line 40"/>
          <p:cNvSpPr>
            <a:spLocks noChangeShapeType="1"/>
          </p:cNvSpPr>
          <p:nvPr/>
        </p:nvSpPr>
        <p:spPr bwMode="auto">
          <a:xfrm>
            <a:off x="6202363" y="55721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2" name="Rectangle 43"/>
          <p:cNvSpPr>
            <a:spLocks noChangeArrowheads="1"/>
          </p:cNvSpPr>
          <p:nvPr/>
        </p:nvSpPr>
        <p:spPr bwMode="auto">
          <a:xfrm>
            <a:off x="3678238" y="4973638"/>
            <a:ext cx="2305050" cy="1169987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400" b="1">
                <a:latin typeface="Arial" panose="020B0604020202020204" pitchFamily="34" charset="0"/>
              </a:rPr>
              <a:t>Подавление средств перехвата информации, подключаемых к телефонной линии</a:t>
            </a:r>
          </a:p>
        </p:txBody>
      </p:sp>
      <p:sp>
        <p:nvSpPr>
          <p:cNvPr id="91163" name="Line 45"/>
          <p:cNvSpPr>
            <a:spLocks noChangeShapeType="1"/>
          </p:cNvSpPr>
          <p:nvPr/>
        </p:nvSpPr>
        <p:spPr bwMode="auto">
          <a:xfrm flipH="1">
            <a:off x="5994400" y="55721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4" name="Rectangle 6"/>
          <p:cNvSpPr>
            <a:spLocks noChangeArrowheads="1"/>
          </p:cNvSpPr>
          <p:nvPr/>
        </p:nvSpPr>
        <p:spPr bwMode="auto">
          <a:xfrm>
            <a:off x="1339850" y="357188"/>
            <a:ext cx="6551613" cy="830262"/>
          </a:xfrm>
          <a:prstGeom prst="rect">
            <a:avLst/>
          </a:prstGeom>
          <a:solidFill>
            <a:srgbClr val="C5FFFF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400" b="1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sz="2000" b="1">
                <a:latin typeface="Arial" panose="020B0604020202020204" pitchFamily="34" charset="0"/>
              </a:rPr>
              <a:t>Активные способы защиты речевой информации</a:t>
            </a:r>
          </a:p>
          <a:p>
            <a:pPr eaLnBrk="1" hangingPunct="1"/>
            <a:endParaRPr lang="ru-RU" sz="1400" b="1">
              <a:latin typeface="Arial" panose="020B0604020202020204" pitchFamily="34" charset="0"/>
            </a:endParaRPr>
          </a:p>
        </p:txBody>
      </p:sp>
      <p:cxnSp>
        <p:nvCxnSpPr>
          <p:cNvPr id="91165" name="Прямая соединительная линия 30"/>
          <p:cNvCxnSpPr>
            <a:cxnSpLocks noChangeShapeType="1"/>
          </p:cNvCxnSpPr>
          <p:nvPr/>
        </p:nvCxnSpPr>
        <p:spPr bwMode="auto">
          <a:xfrm rot="16200000" flipH="1">
            <a:off x="4790282" y="4136231"/>
            <a:ext cx="2857500" cy="142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45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4675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" y="188640"/>
            <a:ext cx="5652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и средства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виброакустической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маскировки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45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4" descr="АВ 3М подк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5618568" cy="44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АВ 1М 04 Ф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0282"/>
            <a:ext cx="3779912" cy="16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 descr="VNG-012 GL_сбоку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8099"/>
            <a:ext cx="2328528" cy="21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Шорох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17" y="4797153"/>
            <a:ext cx="3836265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835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sz="2000"/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79388" y="152400"/>
            <a:ext cx="8856662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ru-RU" dirty="0">
              <a:solidFill>
                <a:srgbClr val="33CC33"/>
              </a:solidFill>
              <a:latin typeface="Arial" charset="0"/>
            </a:endParaRPr>
          </a:p>
          <a:p>
            <a:pPr marL="342900" indent="-342900" algn="ctr">
              <a:defRPr/>
            </a:pPr>
            <a:r>
              <a:rPr lang="ru-RU" sz="2000" dirty="0">
                <a:latin typeface="Arial" charset="0"/>
              </a:rPr>
              <a:t>Литература:</a:t>
            </a:r>
          </a:p>
          <a:p>
            <a:pPr marL="342900" indent="-342900">
              <a:defRPr/>
            </a:pPr>
            <a:endParaRPr lang="ru-RU" sz="2000" i="1" dirty="0">
              <a:solidFill>
                <a:srgbClr val="FF3300"/>
              </a:solidFill>
              <a:latin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Л.Л. Попов, Ю.И. Мигачев, С.В. Тихомиров «Информационное право», учебник, </a:t>
            </a: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С.Н. Семкин, А.Н. Семкин «Основы правового обеспечения защиты информации», учебное пособие для вузов, М.: Горячая линия – Телеком, </a:t>
            </a: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г.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А.П.,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Шелупанов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Технические средства и методы защиты информации. Учебник для вузов. – М.: ООО «Изд-во Машиностроение», 2009 – 508 с.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Техническая защита информации. Учебное пособие. М.: «Аналитика», 2008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20485" name="AutoShape 6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428" y="91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Виброизлучатель VN GL и V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2854"/>
            <a:ext cx="5085578" cy="317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46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5" name="Picture 5" descr="ВИ-45 01 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384054" cy="19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АИ-65 00 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2873"/>
            <a:ext cx="3230108" cy="199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ПИ-45 00 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9" y="2348880"/>
            <a:ext cx="33871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95937" y="2348880"/>
            <a:ext cx="194421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Излучатели: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а) ВИ-45;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б) ПИ-45;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в) АИ-65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290815"/>
            <a:ext cx="4211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Виброизлучатели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GL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VNT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497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Рисунок 1" descr="Виброизлучатель VN GL на труб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85750"/>
            <a:ext cx="435133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Рисунок 2" descr="Виброизлучатель VN GL на трубе_крупн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500188"/>
            <a:ext cx="4360862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620" name="Прямая соединительная линия 4"/>
          <p:cNvCxnSpPr>
            <a:cxnSpLocks noChangeShapeType="1"/>
          </p:cNvCxnSpPr>
          <p:nvPr/>
        </p:nvCxnSpPr>
        <p:spPr bwMode="auto">
          <a:xfrm rot="16200000" flipH="1">
            <a:off x="3571875" y="3571876"/>
            <a:ext cx="1785937" cy="1357312"/>
          </a:xfrm>
          <a:prstGeom prst="line">
            <a:avLst/>
          </a:prstGeom>
          <a:noFill/>
          <a:ln w="12700" algn="ctr">
            <a:solidFill>
              <a:srgbClr val="FF090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621" name="Rectangle 3"/>
          <p:cNvSpPr>
            <a:spLocks noChangeArrowheads="1"/>
          </p:cNvSpPr>
          <p:nvPr/>
        </p:nvSpPr>
        <p:spPr bwMode="auto">
          <a:xfrm>
            <a:off x="357188" y="4935538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>
                <a:latin typeface="Arial" panose="020B0604020202020204" pitchFamily="34" charset="0"/>
              </a:rPr>
              <a:t>Схема установки  виброизлучателя на трубе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47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37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51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04044"/>
            <a:ext cx="9144000" cy="8807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sz="2800" b="0" kern="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04664"/>
            <a:ext cx="9144000" cy="1584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0" kern="0" dirty="0" smtClean="0">
                <a:solidFill>
                  <a:schemeClr val="tx1"/>
                </a:solidFill>
              </a:rPr>
              <a:t>Источники информации для злоумышленника: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не до конца удаленные файлы;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файлы подкачки </a:t>
            </a:r>
            <a:r>
              <a:rPr lang="ru-RU" sz="2000" b="0" kern="0" dirty="0" err="1" smtClean="0">
                <a:solidFill>
                  <a:schemeClr val="tx1"/>
                </a:solidFill>
              </a:rPr>
              <a:t>Windows</a:t>
            </a:r>
            <a:r>
              <a:rPr lang="ru-RU" sz="2000" b="0" kern="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файлы-протоколы, создаваемые пользовательскими программами;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файлы-протоколы, создаваемые клавиатурными шпионами.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0" kern="0" dirty="0">
              <a:solidFill>
                <a:schemeClr val="tx1"/>
              </a:solidFill>
            </a:endParaRPr>
          </a:p>
          <a:p>
            <a:r>
              <a:rPr lang="ru-RU" sz="2800" b="0" kern="0" dirty="0" smtClean="0">
                <a:solidFill>
                  <a:schemeClr val="tx1"/>
                </a:solidFill>
              </a:rPr>
              <a:t>Изменения, проводимые злоумышленником в аппаратных средствах: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изменения в базах данных и файлах;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установка программ-закладок;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изменение алгоритмов программ;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изменение аппаратной части;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изменение режима обслуживания или условий эксплуатации;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kern="0" dirty="0" smtClean="0">
                <a:solidFill>
                  <a:schemeClr val="tx1"/>
                </a:solidFill>
              </a:rPr>
              <a:t>прерывание функционирования аппаратных средств.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0" kern="0" dirty="0">
              <a:solidFill>
                <a:schemeClr val="tx1"/>
              </a:solidFill>
            </a:endParaRPr>
          </a:p>
          <a:p>
            <a:r>
              <a:rPr lang="ru-RU" sz="2800" b="0" kern="0" dirty="0" smtClean="0">
                <a:solidFill>
                  <a:schemeClr val="tx1"/>
                </a:solidFill>
              </a:rPr>
              <a:t>Защищаемые ресурсы: </a:t>
            </a:r>
            <a:r>
              <a:rPr lang="ru-RU" sz="2000" b="0" kern="0" dirty="0" smtClean="0">
                <a:solidFill>
                  <a:schemeClr val="tx1"/>
                </a:solidFill>
              </a:rPr>
              <a:t>системные блоки, платы расширения, клавиатуры, мониторы, рабочие станции, принтеры, дисковые накопители, коммуникационное оборудование, серверы, маршрутизаторы и т.д.</a:t>
            </a:r>
          </a:p>
          <a:p>
            <a:endParaRPr lang="ru-RU" sz="2800" b="0" kern="0" dirty="0" smtClean="0">
              <a:solidFill>
                <a:schemeClr val="tx1"/>
              </a:solidFill>
            </a:endParaRPr>
          </a:p>
          <a:p>
            <a:endParaRPr lang="ru-RU" sz="2800" b="0" kern="0" dirty="0" smtClean="0">
              <a:solidFill>
                <a:schemeClr val="tx1"/>
              </a:solidFill>
            </a:endParaRPr>
          </a:p>
          <a:p>
            <a:endParaRPr lang="ru-RU" sz="2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541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53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207169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Особенности мероприятий по защите информации: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Регулярное наблюдение за АС с непредсказуемым графиком;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Обучение пользователей и администраторов правилам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smtClean="0"/>
              <a:t>Смена паролей через определенные промежутки времени.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412776"/>
            <a:ext cx="9144000" cy="5392837"/>
            <a:chOff x="-3" y="-3"/>
            <a:chExt cx="4178" cy="563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0"/>
              <a:ext cx="4172" cy="5635"/>
              <a:chOff x="0" y="0"/>
              <a:chExt cx="4172" cy="5635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417" cy="690"/>
                <a:chOff x="0" y="0"/>
                <a:chExt cx="417" cy="690"/>
              </a:xfrm>
            </p:grpSpPr>
            <p:sp>
              <p:nvSpPr>
                <p:cNvPr id="116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№п/п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7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417" y="0"/>
                <a:ext cx="1886" cy="690"/>
                <a:chOff x="417" y="0"/>
                <a:chExt cx="1886" cy="690"/>
              </a:xfrm>
            </p:grpSpPr>
            <p:sp>
              <p:nvSpPr>
                <p:cNvPr id="114" name="Rectangle 8"/>
                <p:cNvSpPr>
                  <a:spLocks noChangeArrowheads="1"/>
                </p:cNvSpPr>
                <p:nvPr/>
              </p:nvSpPr>
              <p:spPr bwMode="auto">
                <a:xfrm>
                  <a:off x="460" y="0"/>
                  <a:ext cx="1800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Тематическая группа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Rectangle 9"/>
                <p:cNvSpPr>
                  <a:spLocks noChangeArrowheads="1"/>
                </p:cNvSpPr>
                <p:nvPr/>
              </p:nvSpPr>
              <p:spPr bwMode="auto">
                <a:xfrm>
                  <a:off x="417" y="0"/>
                  <a:ext cx="1886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2303" y="0"/>
                <a:ext cx="1074" cy="950"/>
                <a:chOff x="2303" y="0"/>
                <a:chExt cx="1074" cy="950"/>
              </a:xfrm>
            </p:grpSpPr>
            <p:sp>
              <p:nvSpPr>
                <p:cNvPr id="112" name="Rectangle 11"/>
                <p:cNvSpPr>
                  <a:spLocks noChangeArrowheads="1"/>
                </p:cNvSpPr>
                <p:nvPr/>
              </p:nvSpPr>
              <p:spPr bwMode="auto">
                <a:xfrm>
                  <a:off x="2346" y="0"/>
                  <a:ext cx="988" cy="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Частота выбора пароля человеком, %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3" y="0"/>
                  <a:ext cx="1074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3377" y="0"/>
                <a:ext cx="795" cy="733"/>
                <a:chOff x="3377" y="0"/>
                <a:chExt cx="795" cy="733"/>
              </a:xfrm>
            </p:grpSpPr>
            <p:sp>
              <p:nvSpPr>
                <p:cNvPr id="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420" y="0"/>
                  <a:ext cx="709" cy="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Раскрывемость пароля, %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77" y="0"/>
                  <a:ext cx="79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0" y="689"/>
                <a:ext cx="417" cy="825"/>
                <a:chOff x="0" y="689"/>
                <a:chExt cx="417" cy="825"/>
              </a:xfrm>
            </p:grpSpPr>
            <p:sp>
              <p:nvSpPr>
                <p:cNvPr id="108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689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690"/>
                  <a:ext cx="417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417" y="689"/>
                <a:ext cx="1886" cy="950"/>
                <a:chOff x="417" y="689"/>
                <a:chExt cx="1886" cy="950"/>
              </a:xfrm>
            </p:grpSpPr>
            <p:sp>
              <p:nvSpPr>
                <p:cNvPr id="106" name="Rectangle 20"/>
                <p:cNvSpPr>
                  <a:spLocks noChangeArrowheads="1"/>
                </p:cNvSpPr>
                <p:nvPr/>
              </p:nvSpPr>
              <p:spPr bwMode="auto">
                <a:xfrm>
                  <a:off x="460" y="689"/>
                  <a:ext cx="1800" cy="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Номера документов (паспорт, пропуск, удостоверение личности, зачетная книжка, страховой полис и т.п.)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Rectangle 21"/>
                <p:cNvSpPr>
                  <a:spLocks noChangeArrowheads="1"/>
                </p:cNvSpPr>
                <p:nvPr/>
              </p:nvSpPr>
              <p:spPr bwMode="auto">
                <a:xfrm>
                  <a:off x="417" y="690"/>
                  <a:ext cx="1886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22"/>
              <p:cNvGrpSpPr>
                <a:grpSpLocks/>
              </p:cNvGrpSpPr>
              <p:nvPr/>
            </p:nvGrpSpPr>
            <p:grpSpPr bwMode="auto">
              <a:xfrm>
                <a:off x="2303" y="689"/>
                <a:ext cx="1074" cy="825"/>
                <a:chOff x="2303" y="689"/>
                <a:chExt cx="1074" cy="825"/>
              </a:xfrm>
            </p:grpSpPr>
            <p:sp>
              <p:nvSpPr>
                <p:cNvPr id="104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6" y="689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3,5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Rectangle 24"/>
                <p:cNvSpPr>
                  <a:spLocks noChangeArrowheads="1"/>
                </p:cNvSpPr>
                <p:nvPr/>
              </p:nvSpPr>
              <p:spPr bwMode="auto">
                <a:xfrm>
                  <a:off x="2303" y="690"/>
                  <a:ext cx="107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3377" y="689"/>
                <a:ext cx="795" cy="825"/>
                <a:chOff x="3377" y="689"/>
                <a:chExt cx="795" cy="825"/>
              </a:xfrm>
            </p:grpSpPr>
            <p:sp>
              <p:nvSpPr>
                <p:cNvPr id="102" name="Rectangle 26"/>
                <p:cNvSpPr>
                  <a:spLocks noChangeArrowheads="1"/>
                </p:cNvSpPr>
                <p:nvPr/>
              </p:nvSpPr>
              <p:spPr bwMode="auto">
                <a:xfrm>
                  <a:off x="3420" y="689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9</a:t>
                  </a: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Rectangle 27"/>
                <p:cNvSpPr>
                  <a:spLocks noChangeArrowheads="1"/>
                </p:cNvSpPr>
                <p:nvPr/>
              </p:nvSpPr>
              <p:spPr bwMode="auto">
                <a:xfrm>
                  <a:off x="3377" y="690"/>
                  <a:ext cx="795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>
                <a:off x="0" y="1514"/>
                <a:ext cx="417" cy="556"/>
                <a:chOff x="0" y="1514"/>
                <a:chExt cx="417" cy="556"/>
              </a:xfrm>
            </p:grpSpPr>
            <p:sp>
              <p:nvSpPr>
                <p:cNvPr id="100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514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514"/>
                  <a:ext cx="41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417" y="1514"/>
                <a:ext cx="1886" cy="733"/>
                <a:chOff x="417" y="1514"/>
                <a:chExt cx="1886" cy="733"/>
              </a:xfrm>
            </p:grpSpPr>
            <p:sp>
              <p:nvSpPr>
                <p:cNvPr id="98" name="Rectangle 32"/>
                <p:cNvSpPr>
                  <a:spLocks noChangeArrowheads="1"/>
                </p:cNvSpPr>
                <p:nvPr/>
              </p:nvSpPr>
              <p:spPr bwMode="auto">
                <a:xfrm>
                  <a:off x="460" y="1514"/>
                  <a:ext cx="1800" cy="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Последовательность клавиш ПК, повторяющиеся символы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" y="1514"/>
                  <a:ext cx="188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2303" y="1514"/>
                <a:ext cx="1074" cy="556"/>
                <a:chOff x="2303" y="1514"/>
                <a:chExt cx="1074" cy="556"/>
              </a:xfrm>
            </p:grpSpPr>
            <p:sp>
              <p:nvSpPr>
                <p:cNvPr id="96" name="Rectangle 35"/>
                <p:cNvSpPr>
                  <a:spLocks noChangeArrowheads="1"/>
                </p:cNvSpPr>
                <p:nvPr/>
              </p:nvSpPr>
              <p:spPr bwMode="auto">
                <a:xfrm>
                  <a:off x="2346" y="1514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14,1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Rectangle 36"/>
                <p:cNvSpPr>
                  <a:spLocks noChangeArrowheads="1"/>
                </p:cNvSpPr>
                <p:nvPr/>
              </p:nvSpPr>
              <p:spPr bwMode="auto">
                <a:xfrm>
                  <a:off x="2303" y="1514"/>
                  <a:ext cx="107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37"/>
              <p:cNvGrpSpPr>
                <a:grpSpLocks/>
              </p:cNvGrpSpPr>
              <p:nvPr/>
            </p:nvGrpSpPr>
            <p:grpSpPr bwMode="auto">
              <a:xfrm>
                <a:off x="3377" y="1514"/>
                <a:ext cx="795" cy="556"/>
                <a:chOff x="3377" y="1514"/>
                <a:chExt cx="795" cy="556"/>
              </a:xfrm>
            </p:grpSpPr>
            <p:sp>
              <p:nvSpPr>
                <p:cNvPr id="94" name="Rectangle 38"/>
                <p:cNvSpPr>
                  <a:spLocks noChangeArrowheads="1"/>
                </p:cNvSpPr>
                <p:nvPr/>
              </p:nvSpPr>
              <p:spPr bwMode="auto">
                <a:xfrm>
                  <a:off x="3420" y="1514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72,3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Rectangle 39"/>
                <p:cNvSpPr>
                  <a:spLocks noChangeArrowheads="1"/>
                </p:cNvSpPr>
                <p:nvPr/>
              </p:nvSpPr>
              <p:spPr bwMode="auto">
                <a:xfrm>
                  <a:off x="3377" y="1514"/>
                  <a:ext cx="79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40"/>
              <p:cNvGrpSpPr>
                <a:grpSpLocks/>
              </p:cNvGrpSpPr>
              <p:nvPr/>
            </p:nvGrpSpPr>
            <p:grpSpPr bwMode="auto">
              <a:xfrm>
                <a:off x="0" y="2069"/>
                <a:ext cx="417" cy="516"/>
                <a:chOff x="0" y="2069"/>
                <a:chExt cx="417" cy="516"/>
              </a:xfrm>
            </p:grpSpPr>
            <p:sp>
              <p:nvSpPr>
                <p:cNvPr id="92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069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070"/>
                  <a:ext cx="41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Group 43"/>
              <p:cNvGrpSpPr>
                <a:grpSpLocks/>
              </p:cNvGrpSpPr>
              <p:nvPr/>
            </p:nvGrpSpPr>
            <p:grpSpPr bwMode="auto">
              <a:xfrm>
                <a:off x="417" y="2069"/>
                <a:ext cx="1886" cy="516"/>
                <a:chOff x="417" y="2069"/>
                <a:chExt cx="1886" cy="516"/>
              </a:xfrm>
            </p:grpSpPr>
            <p:sp>
              <p:nvSpPr>
                <p:cNvPr id="90" name="Rectangle 44"/>
                <p:cNvSpPr>
                  <a:spLocks noChangeArrowheads="1"/>
                </p:cNvSpPr>
                <p:nvPr/>
              </p:nvSpPr>
              <p:spPr bwMode="auto">
                <a:xfrm>
                  <a:off x="460" y="2069"/>
                  <a:ext cx="1800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Номера телефонов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Rectangle 45"/>
                <p:cNvSpPr>
                  <a:spLocks noChangeArrowheads="1"/>
                </p:cNvSpPr>
                <p:nvPr/>
              </p:nvSpPr>
              <p:spPr bwMode="auto">
                <a:xfrm>
                  <a:off x="417" y="2070"/>
                  <a:ext cx="188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2303" y="2069"/>
                <a:ext cx="1074" cy="516"/>
                <a:chOff x="2303" y="2069"/>
                <a:chExt cx="1074" cy="516"/>
              </a:xfrm>
            </p:grpSpPr>
            <p:sp>
              <p:nvSpPr>
                <p:cNvPr id="88" name="Rectangle 47"/>
                <p:cNvSpPr>
                  <a:spLocks noChangeArrowheads="1"/>
                </p:cNvSpPr>
                <p:nvPr/>
              </p:nvSpPr>
              <p:spPr bwMode="auto">
                <a:xfrm>
                  <a:off x="2346" y="2069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3,5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Rectangle 48"/>
                <p:cNvSpPr>
                  <a:spLocks noChangeArrowheads="1"/>
                </p:cNvSpPr>
                <p:nvPr/>
              </p:nvSpPr>
              <p:spPr bwMode="auto">
                <a:xfrm>
                  <a:off x="2303" y="2070"/>
                  <a:ext cx="107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377" y="2069"/>
                <a:ext cx="795" cy="516"/>
                <a:chOff x="3377" y="2069"/>
                <a:chExt cx="795" cy="516"/>
              </a:xfrm>
            </p:grpSpPr>
            <p:sp>
              <p:nvSpPr>
                <p:cNvPr id="86" name="Rectangle 50"/>
                <p:cNvSpPr>
                  <a:spLocks noChangeArrowheads="1"/>
                </p:cNvSpPr>
                <p:nvPr/>
              </p:nvSpPr>
              <p:spPr bwMode="auto">
                <a:xfrm>
                  <a:off x="3420" y="2069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66,6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Rectangle 51"/>
                <p:cNvSpPr>
                  <a:spLocks noChangeArrowheads="1"/>
                </p:cNvSpPr>
                <p:nvPr/>
              </p:nvSpPr>
              <p:spPr bwMode="auto">
                <a:xfrm>
                  <a:off x="3377" y="2070"/>
                  <a:ext cx="79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52"/>
              <p:cNvGrpSpPr>
                <a:grpSpLocks/>
              </p:cNvGrpSpPr>
              <p:nvPr/>
            </p:nvGrpSpPr>
            <p:grpSpPr bwMode="auto">
              <a:xfrm>
                <a:off x="0" y="2492"/>
                <a:ext cx="417" cy="690"/>
                <a:chOff x="0" y="2492"/>
                <a:chExt cx="417" cy="690"/>
              </a:xfrm>
            </p:grpSpPr>
            <p:sp>
              <p:nvSpPr>
                <p:cNvPr id="84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2492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2492"/>
                  <a:ext cx="417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55"/>
              <p:cNvGrpSpPr>
                <a:grpSpLocks/>
              </p:cNvGrpSpPr>
              <p:nvPr/>
            </p:nvGrpSpPr>
            <p:grpSpPr bwMode="auto">
              <a:xfrm>
                <a:off x="417" y="2442"/>
                <a:ext cx="1886" cy="951"/>
                <a:chOff x="417" y="2442"/>
                <a:chExt cx="1886" cy="951"/>
              </a:xfrm>
            </p:grpSpPr>
            <p:sp>
              <p:nvSpPr>
                <p:cNvPr id="82" name="Rectangle 56"/>
                <p:cNvSpPr>
                  <a:spLocks noChangeArrowheads="1"/>
                </p:cNvSpPr>
                <p:nvPr/>
              </p:nvSpPr>
              <p:spPr bwMode="auto">
                <a:xfrm>
                  <a:off x="460" y="2442"/>
                  <a:ext cx="1800" cy="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Адрес места жительства (или часть адреса – индекс, город, улица и пр.), место рождения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Rectangle 57"/>
                <p:cNvSpPr>
                  <a:spLocks noChangeArrowheads="1"/>
                </p:cNvSpPr>
                <p:nvPr/>
              </p:nvSpPr>
              <p:spPr bwMode="auto">
                <a:xfrm>
                  <a:off x="417" y="2492"/>
                  <a:ext cx="1886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58"/>
              <p:cNvGrpSpPr>
                <a:grpSpLocks/>
              </p:cNvGrpSpPr>
              <p:nvPr/>
            </p:nvGrpSpPr>
            <p:grpSpPr bwMode="auto">
              <a:xfrm>
                <a:off x="2303" y="2492"/>
                <a:ext cx="1074" cy="690"/>
                <a:chOff x="2303" y="2492"/>
                <a:chExt cx="1074" cy="690"/>
              </a:xfrm>
            </p:grpSpPr>
            <p:sp>
              <p:nvSpPr>
                <p:cNvPr id="80" name="Rectangle 59"/>
                <p:cNvSpPr>
                  <a:spLocks noChangeArrowheads="1"/>
                </p:cNvSpPr>
                <p:nvPr/>
              </p:nvSpPr>
              <p:spPr bwMode="auto">
                <a:xfrm>
                  <a:off x="2346" y="2492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4,7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60"/>
                <p:cNvSpPr>
                  <a:spLocks noChangeArrowheads="1"/>
                </p:cNvSpPr>
                <p:nvPr/>
              </p:nvSpPr>
              <p:spPr bwMode="auto">
                <a:xfrm>
                  <a:off x="2303" y="2492"/>
                  <a:ext cx="1074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/>
              </p:cNvGrpSpPr>
              <p:nvPr/>
            </p:nvGrpSpPr>
            <p:grpSpPr bwMode="auto">
              <a:xfrm>
                <a:off x="3377" y="2492"/>
                <a:ext cx="795" cy="690"/>
                <a:chOff x="3377" y="2492"/>
                <a:chExt cx="795" cy="690"/>
              </a:xfrm>
            </p:grpSpPr>
            <p:sp>
              <p:nvSpPr>
                <p:cNvPr id="78" name="Rectangle 62"/>
                <p:cNvSpPr>
                  <a:spLocks noChangeArrowheads="1"/>
                </p:cNvSpPr>
                <p:nvPr/>
              </p:nvSpPr>
              <p:spPr bwMode="auto">
                <a:xfrm>
                  <a:off x="3420" y="2492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55,0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63"/>
                <p:cNvSpPr>
                  <a:spLocks noChangeArrowheads="1"/>
                </p:cNvSpPr>
                <p:nvPr/>
              </p:nvSpPr>
              <p:spPr bwMode="auto">
                <a:xfrm>
                  <a:off x="3377" y="2492"/>
                  <a:ext cx="79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64"/>
              <p:cNvGrpSpPr>
                <a:grpSpLocks/>
              </p:cNvGrpSpPr>
              <p:nvPr/>
            </p:nvGrpSpPr>
            <p:grpSpPr bwMode="auto">
              <a:xfrm>
                <a:off x="0" y="3182"/>
                <a:ext cx="417" cy="556"/>
                <a:chOff x="0" y="3182"/>
                <a:chExt cx="417" cy="556"/>
              </a:xfrm>
            </p:grpSpPr>
            <p:sp>
              <p:nvSpPr>
                <p:cNvPr id="76" name="Rectangle 65"/>
                <p:cNvSpPr>
                  <a:spLocks noChangeArrowheads="1"/>
                </p:cNvSpPr>
                <p:nvPr/>
              </p:nvSpPr>
              <p:spPr bwMode="auto">
                <a:xfrm>
                  <a:off x="43" y="3182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3182"/>
                  <a:ext cx="41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67"/>
              <p:cNvGrpSpPr>
                <a:grpSpLocks/>
              </p:cNvGrpSpPr>
              <p:nvPr/>
            </p:nvGrpSpPr>
            <p:grpSpPr bwMode="auto">
              <a:xfrm>
                <a:off x="417" y="3182"/>
                <a:ext cx="1886" cy="556"/>
                <a:chOff x="417" y="3182"/>
                <a:chExt cx="1886" cy="556"/>
              </a:xfrm>
            </p:grpSpPr>
            <p:sp>
              <p:nvSpPr>
                <p:cNvPr id="74" name="Rectangle 68"/>
                <p:cNvSpPr>
                  <a:spLocks noChangeArrowheads="1"/>
                </p:cNvSpPr>
                <p:nvPr/>
              </p:nvSpPr>
              <p:spPr bwMode="auto">
                <a:xfrm>
                  <a:off x="460" y="3182"/>
                  <a:ext cx="1800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Имена, фамилии и производные от них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Rectangle 69"/>
                <p:cNvSpPr>
                  <a:spLocks noChangeArrowheads="1"/>
                </p:cNvSpPr>
                <p:nvPr/>
              </p:nvSpPr>
              <p:spPr bwMode="auto">
                <a:xfrm>
                  <a:off x="417" y="3182"/>
                  <a:ext cx="188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Group 70"/>
              <p:cNvGrpSpPr>
                <a:grpSpLocks/>
              </p:cNvGrpSpPr>
              <p:nvPr/>
            </p:nvGrpSpPr>
            <p:grpSpPr bwMode="auto">
              <a:xfrm>
                <a:off x="2303" y="3182"/>
                <a:ext cx="1074" cy="556"/>
                <a:chOff x="2303" y="3182"/>
                <a:chExt cx="1074" cy="556"/>
              </a:xfrm>
            </p:grpSpPr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2346" y="3182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22,2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2303" y="3182"/>
                  <a:ext cx="107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73"/>
              <p:cNvGrpSpPr>
                <a:grpSpLocks/>
              </p:cNvGrpSpPr>
              <p:nvPr/>
            </p:nvGrpSpPr>
            <p:grpSpPr bwMode="auto">
              <a:xfrm>
                <a:off x="3377" y="3182"/>
                <a:ext cx="795" cy="556"/>
                <a:chOff x="3377" y="3182"/>
                <a:chExt cx="795" cy="556"/>
              </a:xfrm>
            </p:grpSpPr>
            <p:sp>
              <p:nvSpPr>
                <p:cNvPr id="70" name="Rectangle 74"/>
                <p:cNvSpPr>
                  <a:spLocks noChangeArrowheads="1"/>
                </p:cNvSpPr>
                <p:nvPr/>
              </p:nvSpPr>
              <p:spPr bwMode="auto">
                <a:xfrm>
                  <a:off x="3420" y="3182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54,5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Rectangle 75"/>
                <p:cNvSpPr>
                  <a:spLocks noChangeArrowheads="1"/>
                </p:cNvSpPr>
                <p:nvPr/>
              </p:nvSpPr>
              <p:spPr bwMode="auto">
                <a:xfrm>
                  <a:off x="3377" y="3182"/>
                  <a:ext cx="79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Group 76"/>
              <p:cNvGrpSpPr>
                <a:grpSpLocks/>
              </p:cNvGrpSpPr>
              <p:nvPr/>
            </p:nvGrpSpPr>
            <p:grpSpPr bwMode="auto">
              <a:xfrm>
                <a:off x="0" y="3737"/>
                <a:ext cx="417" cy="959"/>
                <a:chOff x="0" y="3737"/>
                <a:chExt cx="417" cy="959"/>
              </a:xfrm>
            </p:grpSpPr>
            <p:sp>
              <p:nvSpPr>
                <p:cNvPr id="68" name="Rectangle 77"/>
                <p:cNvSpPr>
                  <a:spLocks noChangeArrowheads="1"/>
                </p:cNvSpPr>
                <p:nvPr/>
              </p:nvSpPr>
              <p:spPr bwMode="auto">
                <a:xfrm>
                  <a:off x="43" y="3737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6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3738"/>
                  <a:ext cx="417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79"/>
              <p:cNvGrpSpPr>
                <a:grpSpLocks/>
              </p:cNvGrpSpPr>
              <p:nvPr/>
            </p:nvGrpSpPr>
            <p:grpSpPr bwMode="auto">
              <a:xfrm>
                <a:off x="417" y="3737"/>
                <a:ext cx="1886" cy="1028"/>
                <a:chOff x="417" y="3737"/>
                <a:chExt cx="1886" cy="1028"/>
              </a:xfrm>
            </p:grpSpPr>
            <p:sp>
              <p:nvSpPr>
                <p:cNvPr id="66" name="Rectangle 80"/>
                <p:cNvSpPr>
                  <a:spLocks noChangeArrowheads="1"/>
                </p:cNvSpPr>
                <p:nvPr/>
              </p:nvSpPr>
              <p:spPr bwMode="auto">
                <a:xfrm>
                  <a:off x="460" y="3737"/>
                  <a:ext cx="1800" cy="1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Дата рождения или знак Зодиака пользователя либо его родственников (возможно, в сочетании с именем, фамилией или производными от них)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Rectangle 81"/>
                <p:cNvSpPr>
                  <a:spLocks noChangeArrowheads="1"/>
                </p:cNvSpPr>
                <p:nvPr/>
              </p:nvSpPr>
              <p:spPr bwMode="auto">
                <a:xfrm>
                  <a:off x="417" y="3738"/>
                  <a:ext cx="1886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82"/>
              <p:cNvGrpSpPr>
                <a:grpSpLocks/>
              </p:cNvGrpSpPr>
              <p:nvPr/>
            </p:nvGrpSpPr>
            <p:grpSpPr bwMode="auto">
              <a:xfrm>
                <a:off x="2303" y="3737"/>
                <a:ext cx="1074" cy="959"/>
                <a:chOff x="2303" y="3737"/>
                <a:chExt cx="1074" cy="959"/>
              </a:xfrm>
            </p:grpSpPr>
            <p:sp>
              <p:nvSpPr>
                <p:cNvPr id="6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46" y="3737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11,8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Rectangle 84"/>
                <p:cNvSpPr>
                  <a:spLocks noChangeArrowheads="1"/>
                </p:cNvSpPr>
                <p:nvPr/>
              </p:nvSpPr>
              <p:spPr bwMode="auto">
                <a:xfrm>
                  <a:off x="2303" y="3738"/>
                  <a:ext cx="1074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Group 85"/>
              <p:cNvGrpSpPr>
                <a:grpSpLocks/>
              </p:cNvGrpSpPr>
              <p:nvPr/>
            </p:nvGrpSpPr>
            <p:grpSpPr bwMode="auto">
              <a:xfrm>
                <a:off x="3377" y="3737"/>
                <a:ext cx="795" cy="959"/>
                <a:chOff x="3377" y="3737"/>
                <a:chExt cx="795" cy="959"/>
              </a:xfrm>
            </p:grpSpPr>
            <p:sp>
              <p:nvSpPr>
                <p:cNvPr id="62" name="Rectangle 86"/>
                <p:cNvSpPr>
                  <a:spLocks noChangeArrowheads="1"/>
                </p:cNvSpPr>
                <p:nvPr/>
              </p:nvSpPr>
              <p:spPr bwMode="auto">
                <a:xfrm>
                  <a:off x="3420" y="3737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54,5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Rectangle 87"/>
                <p:cNvSpPr>
                  <a:spLocks noChangeArrowheads="1"/>
                </p:cNvSpPr>
                <p:nvPr/>
              </p:nvSpPr>
              <p:spPr bwMode="auto">
                <a:xfrm>
                  <a:off x="3377" y="3738"/>
                  <a:ext cx="795" cy="9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Group 88"/>
              <p:cNvGrpSpPr>
                <a:grpSpLocks/>
              </p:cNvGrpSpPr>
              <p:nvPr/>
            </p:nvGrpSpPr>
            <p:grpSpPr bwMode="auto">
              <a:xfrm>
                <a:off x="0" y="4696"/>
                <a:ext cx="417" cy="516"/>
                <a:chOff x="0" y="4696"/>
                <a:chExt cx="417" cy="516"/>
              </a:xfrm>
            </p:grpSpPr>
            <p:sp>
              <p:nvSpPr>
                <p:cNvPr id="60" name="Rectangle 89"/>
                <p:cNvSpPr>
                  <a:spLocks noChangeArrowheads="1"/>
                </p:cNvSpPr>
                <p:nvPr/>
              </p:nvSpPr>
              <p:spPr bwMode="auto">
                <a:xfrm>
                  <a:off x="43" y="4696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7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4696"/>
                  <a:ext cx="41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91"/>
              <p:cNvGrpSpPr>
                <a:grpSpLocks/>
              </p:cNvGrpSpPr>
              <p:nvPr/>
            </p:nvGrpSpPr>
            <p:grpSpPr bwMode="auto">
              <a:xfrm>
                <a:off x="417" y="4696"/>
                <a:ext cx="1886" cy="596"/>
                <a:chOff x="417" y="4696"/>
                <a:chExt cx="1886" cy="596"/>
              </a:xfrm>
            </p:grpSpPr>
            <p:sp>
              <p:nvSpPr>
                <p:cNvPr id="58" name="Rectangle 92"/>
                <p:cNvSpPr>
                  <a:spLocks noChangeArrowheads="1"/>
                </p:cNvSpPr>
                <p:nvPr/>
              </p:nvSpPr>
              <p:spPr bwMode="auto">
                <a:xfrm>
                  <a:off x="457" y="4776"/>
                  <a:ext cx="1800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Интересы (спорт, музыка, хобби)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Rectangle 93"/>
                <p:cNvSpPr>
                  <a:spLocks noChangeArrowheads="1"/>
                </p:cNvSpPr>
                <p:nvPr/>
              </p:nvSpPr>
              <p:spPr bwMode="auto">
                <a:xfrm>
                  <a:off x="417" y="4696"/>
                  <a:ext cx="188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94"/>
              <p:cNvGrpSpPr>
                <a:grpSpLocks/>
              </p:cNvGrpSpPr>
              <p:nvPr/>
            </p:nvGrpSpPr>
            <p:grpSpPr bwMode="auto">
              <a:xfrm>
                <a:off x="2303" y="4696"/>
                <a:ext cx="1074" cy="516"/>
                <a:chOff x="2303" y="4696"/>
                <a:chExt cx="1074" cy="516"/>
              </a:xfrm>
            </p:grpSpPr>
            <p:sp>
              <p:nvSpPr>
                <p:cNvPr id="56" name="Rectangle 95"/>
                <p:cNvSpPr>
                  <a:spLocks noChangeArrowheads="1"/>
                </p:cNvSpPr>
                <p:nvPr/>
              </p:nvSpPr>
              <p:spPr bwMode="auto">
                <a:xfrm>
                  <a:off x="2346" y="4696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9,5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Rectangle 96"/>
                <p:cNvSpPr>
                  <a:spLocks noChangeArrowheads="1"/>
                </p:cNvSpPr>
                <p:nvPr/>
              </p:nvSpPr>
              <p:spPr bwMode="auto">
                <a:xfrm>
                  <a:off x="2303" y="4696"/>
                  <a:ext cx="107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oup 97"/>
              <p:cNvGrpSpPr>
                <a:grpSpLocks/>
              </p:cNvGrpSpPr>
              <p:nvPr/>
            </p:nvGrpSpPr>
            <p:grpSpPr bwMode="auto">
              <a:xfrm>
                <a:off x="3377" y="4696"/>
                <a:ext cx="795" cy="516"/>
                <a:chOff x="3377" y="4696"/>
                <a:chExt cx="795" cy="516"/>
              </a:xfrm>
            </p:grpSpPr>
            <p:sp>
              <p:nvSpPr>
                <p:cNvPr id="54" name="Rectangle 98"/>
                <p:cNvSpPr>
                  <a:spLocks noChangeArrowheads="1"/>
                </p:cNvSpPr>
                <p:nvPr/>
              </p:nvSpPr>
              <p:spPr bwMode="auto">
                <a:xfrm>
                  <a:off x="3420" y="4696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29,2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Rectangle 99"/>
                <p:cNvSpPr>
                  <a:spLocks noChangeArrowheads="1"/>
                </p:cNvSpPr>
                <p:nvPr/>
              </p:nvSpPr>
              <p:spPr bwMode="auto">
                <a:xfrm>
                  <a:off x="3377" y="4696"/>
                  <a:ext cx="79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100"/>
              <p:cNvGrpSpPr>
                <a:grpSpLocks/>
              </p:cNvGrpSpPr>
              <p:nvPr/>
            </p:nvGrpSpPr>
            <p:grpSpPr bwMode="auto">
              <a:xfrm>
                <a:off x="0" y="5118"/>
                <a:ext cx="417" cy="516"/>
                <a:chOff x="0" y="5118"/>
                <a:chExt cx="417" cy="516"/>
              </a:xfrm>
            </p:grpSpPr>
            <p:sp>
              <p:nvSpPr>
                <p:cNvPr id="5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3" y="5118"/>
                  <a:ext cx="331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8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5118"/>
                  <a:ext cx="41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103"/>
              <p:cNvGrpSpPr>
                <a:grpSpLocks/>
              </p:cNvGrpSpPr>
              <p:nvPr/>
            </p:nvGrpSpPr>
            <p:grpSpPr bwMode="auto">
              <a:xfrm>
                <a:off x="417" y="5118"/>
                <a:ext cx="1886" cy="516"/>
                <a:chOff x="417" y="5118"/>
                <a:chExt cx="1886" cy="516"/>
              </a:xfrm>
            </p:grpSpPr>
            <p:sp>
              <p:nvSpPr>
                <p:cNvPr id="50" name="Rectangle 104"/>
                <p:cNvSpPr>
                  <a:spLocks noChangeArrowheads="1"/>
                </p:cNvSpPr>
                <p:nvPr/>
              </p:nvSpPr>
              <p:spPr bwMode="auto">
                <a:xfrm>
                  <a:off x="460" y="5118"/>
                  <a:ext cx="1800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Прочее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Rectangle 105"/>
                <p:cNvSpPr>
                  <a:spLocks noChangeArrowheads="1"/>
                </p:cNvSpPr>
                <p:nvPr/>
              </p:nvSpPr>
              <p:spPr bwMode="auto">
                <a:xfrm>
                  <a:off x="417" y="5118"/>
                  <a:ext cx="188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106"/>
              <p:cNvGrpSpPr>
                <a:grpSpLocks/>
              </p:cNvGrpSpPr>
              <p:nvPr/>
            </p:nvGrpSpPr>
            <p:grpSpPr bwMode="auto">
              <a:xfrm>
                <a:off x="2303" y="5118"/>
                <a:ext cx="1074" cy="516"/>
                <a:chOff x="2303" y="5118"/>
                <a:chExt cx="1074" cy="516"/>
              </a:xfrm>
            </p:grpSpPr>
            <p:sp>
              <p:nvSpPr>
                <p:cNvPr id="48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46" y="5118"/>
                  <a:ext cx="988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30,7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Rectangle 108"/>
                <p:cNvSpPr>
                  <a:spLocks noChangeArrowheads="1"/>
                </p:cNvSpPr>
                <p:nvPr/>
              </p:nvSpPr>
              <p:spPr bwMode="auto">
                <a:xfrm>
                  <a:off x="2303" y="5118"/>
                  <a:ext cx="107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 109"/>
              <p:cNvGrpSpPr>
                <a:grpSpLocks/>
              </p:cNvGrpSpPr>
              <p:nvPr/>
            </p:nvGrpSpPr>
            <p:grpSpPr bwMode="auto">
              <a:xfrm>
                <a:off x="3377" y="5118"/>
                <a:ext cx="795" cy="517"/>
                <a:chOff x="3377" y="5118"/>
                <a:chExt cx="795" cy="517"/>
              </a:xfrm>
            </p:grpSpPr>
            <p:sp>
              <p:nvSpPr>
                <p:cNvPr id="46" name="Rectangle 110"/>
                <p:cNvSpPr>
                  <a:spLocks noChangeArrowheads="1"/>
                </p:cNvSpPr>
                <p:nvPr/>
              </p:nvSpPr>
              <p:spPr bwMode="auto">
                <a:xfrm>
                  <a:off x="3420" y="5119"/>
                  <a:ext cx="709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5,7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Rectangle 111"/>
                <p:cNvSpPr>
                  <a:spLocks noChangeArrowheads="1"/>
                </p:cNvSpPr>
                <p:nvPr/>
              </p:nvSpPr>
              <p:spPr bwMode="auto">
                <a:xfrm>
                  <a:off x="3377" y="5118"/>
                  <a:ext cx="79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36000" rIns="18000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Rectangle 112"/>
            <p:cNvSpPr>
              <a:spLocks noChangeArrowheads="1"/>
            </p:cNvSpPr>
            <p:nvPr/>
          </p:nvSpPr>
          <p:spPr bwMode="auto">
            <a:xfrm>
              <a:off x="-3" y="-3"/>
              <a:ext cx="4178" cy="554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18000"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9853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01063" y="164306"/>
            <a:ext cx="506412" cy="490538"/>
            <a:chOff x="5371" y="64"/>
            <a:chExt cx="319" cy="309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58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-31403" y="747713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О</a:t>
            </a:r>
            <a:r>
              <a:rPr lang="ru-RU" i="1" dirty="0" smtClean="0"/>
              <a:t>сновные правила защиты от сетевых угроз:</a:t>
            </a:r>
          </a:p>
          <a:p>
            <a:pPr marL="342900" indent="-342900" algn="just">
              <a:buAutoNum type="arabicPeriod"/>
            </a:pPr>
            <a:r>
              <a:rPr lang="ru-RU" sz="1600" b="0" i="1" dirty="0"/>
              <a:t>к</a:t>
            </a:r>
            <a:r>
              <a:rPr lang="ru-RU" sz="1600" b="0" i="1" dirty="0" smtClean="0"/>
              <a:t>райне осторожно относитесь к  программам   и   документам, изготовленных с помощью пакета </a:t>
            </a:r>
            <a:r>
              <a:rPr lang="ru-RU" sz="1600" b="0" i="1" dirty="0" err="1" smtClean="0"/>
              <a:t>Microsoft</a:t>
            </a:r>
            <a:r>
              <a:rPr lang="ru-RU" sz="1600" b="0" i="1" dirty="0" smtClean="0"/>
              <a:t> </a:t>
            </a:r>
            <a:r>
              <a:rPr lang="ru-RU" sz="1600" b="0" i="1" dirty="0" err="1" smtClean="0"/>
              <a:t>Office</a:t>
            </a:r>
            <a:r>
              <a:rPr lang="ru-RU" sz="1600" b="0" i="1" dirty="0" smtClean="0"/>
              <a:t>,  которые  вы получаете из глобальных сетей. Перед тем, как запустить файл на выполнение  или  открыть  документ/таблицу/презентацию/базу данных,  обязательно  проверьте  их  на   наличие вирусов;</a:t>
            </a:r>
          </a:p>
          <a:p>
            <a:pPr marL="342900" indent="-342900" algn="just">
              <a:buAutoNum type="arabicPeriod"/>
            </a:pPr>
            <a:r>
              <a:rPr lang="ru-RU" sz="1600" b="0" i="1" dirty="0"/>
              <a:t>д</a:t>
            </a:r>
            <a:r>
              <a:rPr lang="ru-RU" sz="1600" b="0" i="1" dirty="0" smtClean="0"/>
              <a:t>ля уменьшения риска  заразить  файл  на  сервере    администраторам сетей следует активно   использовать   стандартные  возможности защиты сети:    ограничение   прав   пользователей; установку атрибутов “только на чтение”   или   даже “только на запуск”  для  всех  выполняемых файлов;   скрытие (закрытие) важных разделов диска и директорий и т.д.;</a:t>
            </a:r>
          </a:p>
          <a:p>
            <a:pPr marL="342900" indent="-342900" algn="just">
              <a:buAutoNum type="arabicPeriod"/>
            </a:pPr>
            <a:r>
              <a:rPr lang="ru-RU" sz="1600" b="0" i="1" dirty="0" smtClean="0"/>
              <a:t>приобретать дистрибутивные копии программного обеспечения у официальных продавцов;</a:t>
            </a:r>
          </a:p>
          <a:p>
            <a:pPr marL="342900" indent="-342900" algn="just">
              <a:buAutoNum type="arabicPeriod"/>
            </a:pPr>
            <a:r>
              <a:rPr lang="ru-RU" sz="1600" b="0" i="1" dirty="0" smtClean="0"/>
              <a:t>не запускайте непроверенные файлы,  особенно  полученные  из сети. Желательно использовать только программы, полученные из надежных источников. Перед запуском новых программ обязательно проверьте их одним или несколькими антивирусами;</a:t>
            </a:r>
          </a:p>
          <a:p>
            <a:pPr marL="342900" indent="-342900" algn="just">
              <a:buAutoNum type="arabicPeriod"/>
            </a:pPr>
            <a:r>
              <a:rPr lang="ru-RU" sz="1600" b="0" i="1" dirty="0"/>
              <a:t>п</a:t>
            </a:r>
            <a:r>
              <a:rPr lang="ru-RU" sz="1600" b="0" i="1" dirty="0" smtClean="0"/>
              <a:t>ользуйтесь утилитами проверки целостности информации. Такие утилиты сохраняют в специальных базах данных информацию о системных областях дисков (или целиком системные области) и информацию о файлах (контрольные суммы, размеры, атрибуты, даты последней модификации файлов и т.д.). </a:t>
            </a:r>
          </a:p>
          <a:p>
            <a:pPr marL="342900" indent="-342900" algn="just">
              <a:buAutoNum type="arabicPeriod"/>
            </a:pPr>
            <a:r>
              <a:rPr lang="ru-RU" sz="1600" b="0" i="1" dirty="0" smtClean="0"/>
              <a:t>Периодически  сохраняйте на внешнем носителе файлы (</a:t>
            </a:r>
            <a:r>
              <a:rPr lang="ru-RU" sz="1600" b="0" i="1" dirty="0" err="1" smtClean="0"/>
              <a:t>backup</a:t>
            </a:r>
            <a:r>
              <a:rPr lang="ru-RU" sz="1600" b="0" i="1" dirty="0" smtClean="0"/>
              <a:t>-копии), с которыми ведется работа.</a:t>
            </a:r>
          </a:p>
          <a:p>
            <a:pPr marL="342900" indent="-342900" algn="just">
              <a:buAutoNum type="arabicPeriod"/>
            </a:pPr>
            <a:endParaRPr lang="ru-RU" sz="18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7494986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7817"/>
            <a:ext cx="451260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3818" r="3428" b="11659"/>
          <a:stretch/>
        </p:blipFill>
        <p:spPr>
          <a:xfrm>
            <a:off x="251520" y="0"/>
            <a:ext cx="4501008" cy="352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893788" cy="535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198173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32"/>
          <p:cNvGrpSpPr>
            <a:grpSpLocks/>
          </p:cNvGrpSpPr>
          <p:nvPr/>
        </p:nvGrpSpPr>
        <p:grpSpPr bwMode="auto">
          <a:xfrm>
            <a:off x="287338" y="1233488"/>
            <a:ext cx="8713787" cy="5362575"/>
            <a:chOff x="287338" y="1233488"/>
            <a:chExt cx="8713787" cy="5362575"/>
          </a:xfrm>
        </p:grpSpPr>
        <p:sp>
          <p:nvSpPr>
            <p:cNvPr id="21511" name="Rectangle 3"/>
            <p:cNvSpPr>
              <a:spLocks noChangeArrowheads="1"/>
            </p:cNvSpPr>
            <p:nvPr/>
          </p:nvSpPr>
          <p:spPr bwMode="auto">
            <a:xfrm>
              <a:off x="1979613" y="1268413"/>
              <a:ext cx="5184775" cy="43180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20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Президент Российской Федерации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sp>
          <p:nvSpPr>
            <p:cNvPr id="21512" name="Rectangle 16"/>
            <p:cNvSpPr>
              <a:spLocks noChangeArrowheads="1"/>
            </p:cNvSpPr>
            <p:nvPr/>
          </p:nvSpPr>
          <p:spPr bwMode="auto">
            <a:xfrm>
              <a:off x="3132138" y="2457450"/>
              <a:ext cx="2520950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Постоянное совещание </a:t>
              </a:r>
            </a:p>
            <a:p>
              <a:pPr algn="ctr" eaLnBrk="1" hangingPunct="1"/>
              <a:r>
                <a:rPr lang="ru-RU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Совета безопасности</a:t>
              </a:r>
            </a:p>
          </p:txBody>
        </p:sp>
        <p:sp>
          <p:nvSpPr>
            <p:cNvPr id="21513" name="Rectangle 4"/>
            <p:cNvSpPr>
              <a:spLocks noChangeArrowheads="1"/>
            </p:cNvSpPr>
            <p:nvPr/>
          </p:nvSpPr>
          <p:spPr bwMode="auto">
            <a:xfrm>
              <a:off x="395288" y="1844675"/>
              <a:ext cx="2303462" cy="720725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Правительство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Российской Федерации</a:t>
              </a:r>
            </a:p>
          </p:txBody>
        </p:sp>
        <p:sp>
          <p:nvSpPr>
            <p:cNvPr id="21514" name="Rectangle 4"/>
            <p:cNvSpPr>
              <a:spLocks noChangeArrowheads="1"/>
            </p:cNvSpPr>
            <p:nvPr/>
          </p:nvSpPr>
          <p:spPr bwMode="auto">
            <a:xfrm>
              <a:off x="3059113" y="1989138"/>
              <a:ext cx="2665412" cy="468312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Совет Безопасности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Российской Федерации</a:t>
              </a:r>
            </a:p>
          </p:txBody>
        </p:sp>
        <p:sp>
          <p:nvSpPr>
            <p:cNvPr id="21515" name="Line 7"/>
            <p:cNvSpPr>
              <a:spLocks noChangeShapeType="1"/>
            </p:cNvSpPr>
            <p:nvPr/>
          </p:nvSpPr>
          <p:spPr bwMode="auto">
            <a:xfrm flipV="1">
              <a:off x="4356100" y="1700213"/>
              <a:ext cx="0" cy="25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8"/>
            <p:cNvSpPr>
              <a:spLocks noChangeShapeType="1"/>
            </p:cNvSpPr>
            <p:nvPr/>
          </p:nvSpPr>
          <p:spPr bwMode="auto">
            <a:xfrm flipH="1">
              <a:off x="1079500" y="1484313"/>
              <a:ext cx="900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1079500" y="14843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Rectangle 4"/>
            <p:cNvSpPr>
              <a:spLocks noChangeArrowheads="1"/>
            </p:cNvSpPr>
            <p:nvPr/>
          </p:nvSpPr>
          <p:spPr bwMode="auto">
            <a:xfrm>
              <a:off x="287338" y="3465513"/>
              <a:ext cx="1620837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Министерство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обороны РФ</a:t>
              </a:r>
            </a:p>
          </p:txBody>
        </p:sp>
        <p:sp>
          <p:nvSpPr>
            <p:cNvPr id="21520" name="Rectangle 4"/>
            <p:cNvSpPr>
              <a:spLocks noChangeArrowheads="1"/>
            </p:cNvSpPr>
            <p:nvPr/>
          </p:nvSpPr>
          <p:spPr bwMode="auto">
            <a:xfrm>
              <a:off x="2124075" y="3500438"/>
              <a:ext cx="1692275" cy="504825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 err="1">
                  <a:solidFill>
                    <a:schemeClr val="bg2"/>
                  </a:solidFill>
                  <a:latin typeface="Times New Roman" panose="02020603050405020304" pitchFamily="18" charset="0"/>
                </a:rPr>
                <a:t>Минкомсвязи</a:t>
              </a:r>
              <a:endParaRPr lang="ru-RU" sz="160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России</a:t>
              </a:r>
            </a:p>
          </p:txBody>
        </p:sp>
        <p:sp>
          <p:nvSpPr>
            <p:cNvPr id="21521" name="Rectangle 4"/>
            <p:cNvSpPr>
              <a:spLocks noChangeArrowheads="1"/>
            </p:cNvSpPr>
            <p:nvPr/>
          </p:nvSpPr>
          <p:spPr bwMode="auto">
            <a:xfrm>
              <a:off x="4103688" y="3500438"/>
              <a:ext cx="1619250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ФСБ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России</a:t>
              </a:r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 flipV="1">
              <a:off x="1008063" y="3284538"/>
              <a:ext cx="5724525" cy="36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1008063" y="3321050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2879725" y="3321050"/>
              <a:ext cx="0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18"/>
            <p:cNvSpPr>
              <a:spLocks noChangeShapeType="1"/>
            </p:cNvSpPr>
            <p:nvPr/>
          </p:nvSpPr>
          <p:spPr bwMode="auto">
            <a:xfrm>
              <a:off x="4751388" y="3321050"/>
              <a:ext cx="0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Rectangle 4"/>
            <p:cNvSpPr>
              <a:spLocks noChangeArrowheads="1"/>
            </p:cNvSpPr>
            <p:nvPr/>
          </p:nvSpPr>
          <p:spPr bwMode="auto">
            <a:xfrm>
              <a:off x="287338" y="4292600"/>
              <a:ext cx="1620837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ФСТЭК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России</a:t>
              </a:r>
            </a:p>
          </p:txBody>
        </p:sp>
        <p:sp>
          <p:nvSpPr>
            <p:cNvPr id="21527" name="Rectangle 4"/>
            <p:cNvSpPr>
              <a:spLocks noChangeArrowheads="1"/>
            </p:cNvSpPr>
            <p:nvPr/>
          </p:nvSpPr>
          <p:spPr bwMode="auto">
            <a:xfrm>
              <a:off x="2087563" y="4292600"/>
              <a:ext cx="1908175" cy="541338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 err="1">
                  <a:solidFill>
                    <a:schemeClr val="bg2"/>
                  </a:solidFill>
                  <a:latin typeface="Times New Roman" panose="02020603050405020304" pitchFamily="18" charset="0"/>
                </a:rPr>
                <a:t>Россвязькомнадзор</a:t>
              </a:r>
              <a:endParaRPr lang="ru-RU" sz="160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8" name="Rectangle 4"/>
            <p:cNvSpPr>
              <a:spLocks noChangeArrowheads="1"/>
            </p:cNvSpPr>
            <p:nvPr/>
          </p:nvSpPr>
          <p:spPr bwMode="auto">
            <a:xfrm>
              <a:off x="4103688" y="5121275"/>
              <a:ext cx="1619250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ТО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ФСБ  России</a:t>
              </a:r>
            </a:p>
          </p:txBody>
        </p:sp>
        <p:sp>
          <p:nvSpPr>
            <p:cNvPr id="21529" name="Line 22"/>
            <p:cNvSpPr>
              <a:spLocks noChangeShapeType="1"/>
            </p:cNvSpPr>
            <p:nvPr/>
          </p:nvSpPr>
          <p:spPr bwMode="auto">
            <a:xfrm>
              <a:off x="1008063" y="40052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Line 23"/>
            <p:cNvSpPr>
              <a:spLocks noChangeShapeType="1"/>
            </p:cNvSpPr>
            <p:nvPr/>
          </p:nvSpPr>
          <p:spPr bwMode="auto">
            <a:xfrm>
              <a:off x="2951163" y="40052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Line 24"/>
            <p:cNvSpPr>
              <a:spLocks noChangeShapeType="1"/>
            </p:cNvSpPr>
            <p:nvPr/>
          </p:nvSpPr>
          <p:spPr bwMode="auto">
            <a:xfrm>
              <a:off x="6767513" y="4076700"/>
              <a:ext cx="0" cy="1044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Rectangle 4"/>
            <p:cNvSpPr>
              <a:spLocks noChangeArrowheads="1"/>
            </p:cNvSpPr>
            <p:nvPr/>
          </p:nvSpPr>
          <p:spPr bwMode="auto">
            <a:xfrm>
              <a:off x="2124075" y="5121275"/>
              <a:ext cx="1908175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ТО</a:t>
              </a:r>
            </a:p>
            <a:p>
              <a:pPr algn="ctr" eaLnBrk="1" hangingPunct="1"/>
              <a:r>
                <a:rPr lang="ru-RU" sz="1600" dirty="0" err="1">
                  <a:solidFill>
                    <a:schemeClr val="bg2"/>
                  </a:solidFill>
                  <a:latin typeface="Times New Roman" panose="02020603050405020304" pitchFamily="18" charset="0"/>
                </a:rPr>
                <a:t>Россвязькомнадзора</a:t>
              </a:r>
              <a:endParaRPr lang="ru-RU" sz="160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33" name="Rectangle 4"/>
            <p:cNvSpPr>
              <a:spLocks noChangeArrowheads="1"/>
            </p:cNvSpPr>
            <p:nvPr/>
          </p:nvSpPr>
          <p:spPr bwMode="auto">
            <a:xfrm>
              <a:off x="358775" y="5121275"/>
              <a:ext cx="1619250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ТО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ФСТЭК  России</a:t>
              </a:r>
            </a:p>
          </p:txBody>
        </p:sp>
        <p:sp>
          <p:nvSpPr>
            <p:cNvPr id="21534" name="Line 27"/>
            <p:cNvSpPr>
              <a:spLocks noChangeShapeType="1"/>
            </p:cNvSpPr>
            <p:nvPr/>
          </p:nvSpPr>
          <p:spPr bwMode="auto">
            <a:xfrm>
              <a:off x="1042988" y="48339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Line 28"/>
            <p:cNvSpPr>
              <a:spLocks noChangeShapeType="1"/>
            </p:cNvSpPr>
            <p:nvPr/>
          </p:nvSpPr>
          <p:spPr bwMode="auto">
            <a:xfrm>
              <a:off x="2951163" y="48339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Rectangle 4"/>
            <p:cNvSpPr>
              <a:spLocks noChangeArrowheads="1"/>
            </p:cNvSpPr>
            <p:nvPr/>
          </p:nvSpPr>
          <p:spPr bwMode="auto">
            <a:xfrm>
              <a:off x="5903913" y="2024063"/>
              <a:ext cx="1403350" cy="504825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Прокуратура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России</a:t>
              </a:r>
            </a:p>
          </p:txBody>
        </p:sp>
        <p:sp>
          <p:nvSpPr>
            <p:cNvPr id="21537" name="Rectangle 4"/>
            <p:cNvSpPr>
              <a:spLocks noChangeArrowheads="1"/>
            </p:cNvSpPr>
            <p:nvPr/>
          </p:nvSpPr>
          <p:spPr bwMode="auto">
            <a:xfrm>
              <a:off x="5903913" y="2708275"/>
              <a:ext cx="1403350" cy="468313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ТО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прокуратуры</a:t>
              </a:r>
            </a:p>
          </p:txBody>
        </p:sp>
        <p:sp>
          <p:nvSpPr>
            <p:cNvPr id="21538" name="Rectangle 4"/>
            <p:cNvSpPr>
              <a:spLocks noChangeArrowheads="1"/>
            </p:cNvSpPr>
            <p:nvPr/>
          </p:nvSpPr>
          <p:spPr bwMode="auto">
            <a:xfrm>
              <a:off x="5976938" y="3536950"/>
              <a:ext cx="1439862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МВД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России</a:t>
              </a:r>
            </a:p>
          </p:txBody>
        </p:sp>
        <p:sp>
          <p:nvSpPr>
            <p:cNvPr id="21539" name="Line 32"/>
            <p:cNvSpPr>
              <a:spLocks noChangeShapeType="1"/>
            </p:cNvSpPr>
            <p:nvPr/>
          </p:nvSpPr>
          <p:spPr bwMode="auto">
            <a:xfrm>
              <a:off x="6732588" y="33210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Rectangle 4"/>
            <p:cNvSpPr>
              <a:spLocks noChangeArrowheads="1"/>
            </p:cNvSpPr>
            <p:nvPr/>
          </p:nvSpPr>
          <p:spPr bwMode="auto">
            <a:xfrm>
              <a:off x="6011863" y="5121275"/>
              <a:ext cx="1619250" cy="539750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ТО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МВД  России</a:t>
              </a:r>
            </a:p>
          </p:txBody>
        </p:sp>
        <p:sp>
          <p:nvSpPr>
            <p:cNvPr id="21542" name="Rectangle 4"/>
            <p:cNvSpPr>
              <a:spLocks noChangeArrowheads="1"/>
            </p:cNvSpPr>
            <p:nvPr/>
          </p:nvSpPr>
          <p:spPr bwMode="auto">
            <a:xfrm>
              <a:off x="7524750" y="2276475"/>
              <a:ext cx="1476375" cy="828675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Суды,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мировые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судьи</a:t>
              </a:r>
            </a:p>
          </p:txBody>
        </p:sp>
        <p:sp>
          <p:nvSpPr>
            <p:cNvPr id="21543" name="Line 36"/>
            <p:cNvSpPr>
              <a:spLocks noChangeShapeType="1"/>
            </p:cNvSpPr>
            <p:nvPr/>
          </p:nvSpPr>
          <p:spPr bwMode="auto">
            <a:xfrm>
              <a:off x="4895850" y="4076700"/>
              <a:ext cx="0" cy="1044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Rectangle 4"/>
            <p:cNvSpPr>
              <a:spLocks noChangeArrowheads="1"/>
            </p:cNvSpPr>
            <p:nvPr/>
          </p:nvSpPr>
          <p:spPr bwMode="auto">
            <a:xfrm>
              <a:off x="7488238" y="1233488"/>
              <a:ext cx="1476375" cy="828675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Федеральное 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Собрание</a:t>
              </a:r>
            </a:p>
            <a:p>
              <a:pPr algn="ctr" eaLnBrk="1" hangingPunct="1"/>
              <a:r>
                <a:rPr lang="ru-RU" sz="16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России</a:t>
              </a:r>
            </a:p>
          </p:txBody>
        </p:sp>
        <p:sp>
          <p:nvSpPr>
            <p:cNvPr id="21545" name="Rectangle 4"/>
            <p:cNvSpPr>
              <a:spLocks noChangeArrowheads="1"/>
            </p:cNvSpPr>
            <p:nvPr/>
          </p:nvSpPr>
          <p:spPr bwMode="auto">
            <a:xfrm>
              <a:off x="323850" y="5984875"/>
              <a:ext cx="8461375" cy="611188"/>
            </a:xfrm>
            <a:prstGeom prst="rect">
              <a:avLst/>
            </a:prstGeom>
            <a:solidFill>
              <a:srgbClr val="FFD8BD"/>
            </a:solidFill>
            <a:ln w="9525" algn="ctr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2000" dirty="0" smtClean="0">
                  <a:solidFill>
                    <a:schemeClr val="bg2"/>
                  </a:solidFill>
                  <a:latin typeface="Times New Roman" panose="02020603050405020304" pitchFamily="18" charset="0"/>
                </a:rPr>
                <a:t>Государственные </a:t>
              </a:r>
              <a:r>
                <a:rPr lang="ru-RU" sz="20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ОВ, </a:t>
              </a:r>
              <a:r>
                <a:rPr lang="ru-RU" sz="2000" dirty="0" smtClean="0">
                  <a:solidFill>
                    <a:schemeClr val="bg2"/>
                  </a:solidFill>
                  <a:latin typeface="Times New Roman" panose="02020603050405020304" pitchFamily="18" charset="0"/>
                </a:rPr>
                <a:t>муниципальные </a:t>
              </a:r>
              <a:r>
                <a:rPr lang="ru-RU" sz="20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ОВ, ЮЛ, ФЛ (граждане), </a:t>
              </a:r>
              <a:r>
                <a:rPr lang="ru-RU" sz="2000" dirty="0" smtClean="0">
                  <a:solidFill>
                    <a:schemeClr val="bg2"/>
                  </a:solidFill>
                  <a:latin typeface="Times New Roman" panose="02020603050405020304" pitchFamily="18" charset="0"/>
                </a:rPr>
                <a:t>ИП</a:t>
              </a:r>
              <a:endParaRPr lang="ru-RU" sz="200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46" name="Line 39"/>
            <p:cNvSpPr>
              <a:spLocks noChangeShapeType="1"/>
            </p:cNvSpPr>
            <p:nvPr/>
          </p:nvSpPr>
          <p:spPr bwMode="auto">
            <a:xfrm>
              <a:off x="1116013" y="5768975"/>
              <a:ext cx="572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Line 40"/>
            <p:cNvSpPr>
              <a:spLocks noChangeShapeType="1"/>
            </p:cNvSpPr>
            <p:nvPr/>
          </p:nvSpPr>
          <p:spPr bwMode="auto">
            <a:xfrm>
              <a:off x="1116013" y="5661025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Line 41"/>
            <p:cNvSpPr>
              <a:spLocks noChangeShapeType="1"/>
            </p:cNvSpPr>
            <p:nvPr/>
          </p:nvSpPr>
          <p:spPr bwMode="auto">
            <a:xfrm>
              <a:off x="3059113" y="5661025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42"/>
            <p:cNvSpPr>
              <a:spLocks noChangeShapeType="1"/>
            </p:cNvSpPr>
            <p:nvPr/>
          </p:nvSpPr>
          <p:spPr bwMode="auto">
            <a:xfrm>
              <a:off x="4859338" y="5661025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43"/>
            <p:cNvSpPr>
              <a:spLocks noChangeShapeType="1"/>
            </p:cNvSpPr>
            <p:nvPr/>
          </p:nvSpPr>
          <p:spPr bwMode="auto">
            <a:xfrm>
              <a:off x="6840538" y="5661025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Line 44"/>
            <p:cNvSpPr>
              <a:spLocks noChangeShapeType="1"/>
            </p:cNvSpPr>
            <p:nvPr/>
          </p:nvSpPr>
          <p:spPr bwMode="auto">
            <a:xfrm>
              <a:off x="4319588" y="57689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23850" y="152400"/>
            <a:ext cx="8424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000099"/>
                </a:solidFill>
              </a:rPr>
              <a:t>Структура основных органов государственной власти, решающих задачи в области ЗИ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21509" name="AutoShape 6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5428" y="91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cxnSp>
        <p:nvCxnSpPr>
          <p:cNvPr id="4" name="Прямая соединительная линия 3"/>
          <p:cNvCxnSpPr>
            <a:stCxn id="21513" idx="2"/>
          </p:cNvCxnSpPr>
          <p:nvPr/>
        </p:nvCxnSpPr>
        <p:spPr bwMode="auto">
          <a:xfrm>
            <a:off x="1547019" y="2565400"/>
            <a:ext cx="645" cy="71958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6" name="Прямая соединительная линия 5"/>
          <p:cNvCxnSpPr>
            <a:stCxn id="21536" idx="2"/>
            <a:endCxn id="21537" idx="0"/>
          </p:cNvCxnSpPr>
          <p:nvPr/>
        </p:nvCxnSpPr>
        <p:spPr bwMode="auto">
          <a:xfrm>
            <a:off x="6605588" y="2528888"/>
            <a:ext cx="0" cy="179387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28625" y="71438"/>
            <a:ext cx="78581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ПРАВОВОЙ ЗАЩИТЫ ИНФОРМАЦИИ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1029" name="AutoShape 6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5428" y="91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95288" y="1243013"/>
          <a:ext cx="83534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4" imgW="5548838" imgH="3828125" progId="Visio.Drawing.11">
                  <p:embed/>
                </p:oleObj>
              </mc:Choice>
              <mc:Fallback>
                <p:oleObj name="Visio" r:id="rId4" imgW="5548838" imgH="382812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43013"/>
                        <a:ext cx="8353425" cy="540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127000"/>
            <a:ext cx="8429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ДОКУМЕНТОВ В ОБЛАСТИ ЗАЩИТЫ ИНФОРМАЦИИ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2053" name="AutoShape 6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5428" y="91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</p:grp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3850" y="1103313"/>
          <a:ext cx="856932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4" imgW="4856111" imgH="4137364" progId="Visio.Drawing.11">
                  <p:embed/>
                </p:oleObj>
              </mc:Choice>
              <mc:Fallback>
                <p:oleObj name="Visio" r:id="rId4" imgW="4856111" imgH="413736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03313"/>
                        <a:ext cx="8569325" cy="504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1438" y="142875"/>
            <a:ext cx="842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ФЕДЕРАЛЬНЫЕ ЗАКОНЫ В ОБЛАСТИ ЗАЩИТЫ ИНФОРМАЦИИ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23591" name="AutoShape 6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5428" y="91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</p:grpSp>
      <p:graphicFrame>
        <p:nvGraphicFramePr>
          <p:cNvPr id="26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27808"/>
              </p:ext>
            </p:extLst>
          </p:nvPr>
        </p:nvGraphicFramePr>
        <p:xfrm>
          <a:off x="179388" y="809625"/>
          <a:ext cx="8785225" cy="5619750"/>
        </p:xfrm>
        <a:graphic>
          <a:graphicData uri="http://schemas.openxmlformats.org/drawingml/2006/table">
            <a:tbl>
              <a:tblPr/>
              <a:tblGrid>
                <a:gridCol w="3313112"/>
                <a:gridCol w="5472113"/>
              </a:tblGrid>
              <a:tr h="64934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безопасности»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РФ от 28 декабря 2010 года № 390-ФЗ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11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государственной тайне»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РФ от 21 июля 1993 года № 5485-I(с изменениями и дополнениями от 6 октября 1997 г. № 131-ФЗ; от 2003 г. № 86-ФЗ; от 2003 г. № 153-ФЗ; от 2004 г. № 58-ФЗ; от 2004 г. № 122-ФЗ)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7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лицензировании отдельных видов деятельности»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4 мая 2011 года № 99-ФЗ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Кодекс Российской Федерации об административных правонарушениях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30 декабря 2001 года № 195-ФЗ (выписка в части вопросов защиты информации) (с изменениями и дополнениями от 30 июня 2003 г. №86-ФЗ)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11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Уголовный кодекс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13 июня 1996 года № 63-ФЗ (выписка в части вопросов защиты информации) (с изменениями и дополнениями от 8 декабря 2003 г. №162-ФЗ)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 электронной цифровой подписи»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6 апреля 2011 года № 63-ФЗ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техническом регулировании»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27 декабря 2002 года № 184-Ф3 (с изменениями и дополнениями от 9 мая 2005 г. № 45-ФЗ)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2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 информации, информационных технологиях и о защите информации»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27 июля 2006 года № 149-ФЗ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8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персональных данных»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27 июля 2006 года № 152-ФЗ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коммерческой тайне»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 июля 2004 года № 98-ФЗ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4313" y="642938"/>
            <a:ext cx="87153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7313" indent="-87313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r>
              <a:rPr lang="ru-RU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Коммерческая тайна</a:t>
            </a: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800" b="0" dirty="0">
                <a:latin typeface="Calibri" panose="020F0502020204030204" pitchFamily="34" charset="0"/>
              </a:rPr>
              <a:t>-  режим конфиденциальности информации, позволяющий ее обладателю при существующих или возможных обстоятельствах увеличить доходы, избежать неоправданных расходов, сохранить положение на рынке товаров, работ, услуг или получить иную коммерческую выгоду; </a:t>
            </a: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endParaRPr lang="ru-RU" sz="1800" b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r>
              <a:rPr lang="ru-RU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Информация, составляющая коммерческую тайну</a:t>
            </a: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800" b="0" dirty="0">
                <a:latin typeface="Calibri" panose="020F0502020204030204" pitchFamily="34" charset="0"/>
              </a:rPr>
              <a:t>(секрет производства), - сведения любого характера (производственные, технические, экономические, организационные и другие), в том числе о результатах интеллектуальной деятельности в научно-технической сфере, а также сведения о способах осуществления профессиональной деятельности, которые имеют действительную или потенциальную коммерческую ценность в силу неизвестности их третьим лицам, к которым у третьих лиц нет свободного доступа на законном основании и в отношении которых обладателем таких сведений введен режим коммерческой тайны; </a:t>
            </a: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endParaRPr lang="ru-RU" sz="1800" b="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r>
              <a:rPr lang="ru-RU" sz="1800" b="0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Обладатель информации, </a:t>
            </a:r>
            <a:r>
              <a:rPr lang="ru-RU" sz="1800" b="0" i="1" dirty="0">
                <a:solidFill>
                  <a:schemeClr val="bg2"/>
                </a:solidFill>
                <a:latin typeface="Calibri" panose="020F0502020204030204" pitchFamily="34" charset="0"/>
              </a:rPr>
              <a:t>составляющей коммерческую тайну</a:t>
            </a:r>
            <a:r>
              <a:rPr lang="ru-RU" sz="1800" b="0" dirty="0">
                <a:latin typeface="Calibri" panose="020F0502020204030204" pitchFamily="34" charset="0"/>
              </a:rPr>
              <a:t> – лицо, которое владеет информацией, составляющей коммерческую тайну, на законном основании, ограничило доступ к этой информации и установило в отношении ее режим коммерческой тайне.</a:t>
            </a: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endParaRPr lang="ru-RU" sz="1800" b="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r>
              <a:rPr lang="ru-RU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Доступ к информации</a:t>
            </a:r>
            <a:r>
              <a:rPr lang="ru-RU" sz="1800" b="0" i="1" dirty="0">
                <a:solidFill>
                  <a:schemeClr val="bg2"/>
                </a:solidFill>
                <a:latin typeface="Calibri" panose="020F0502020204030204" pitchFamily="34" charset="0"/>
              </a:rPr>
              <a:t>, составляющей коммерческую тайну</a:t>
            </a:r>
            <a:r>
              <a:rPr lang="ru-RU" sz="1800" b="0" dirty="0">
                <a:latin typeface="Calibri" panose="020F0502020204030204" pitchFamily="34" charset="0"/>
              </a:rPr>
              <a:t> - ознакомление определенных лиц с информацией, составляющей коммерческую тайну, с согласия ее обладателя или на ином законном основании при условии сохранения конфиденциальности этой информации.</a:t>
            </a: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endParaRPr lang="ru-RU" sz="1800" b="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buSzPct val="130000"/>
              <a:buFont typeface="Webdings" panose="05030102010509060703" pitchFamily="18" charset="2"/>
              <a:buChar char="¤"/>
            </a:pPr>
            <a:r>
              <a:rPr lang="ru-RU" sz="1800" b="0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Разглашение информации, составляющей коммерческую тайну</a:t>
            </a: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800" b="0" dirty="0">
                <a:latin typeface="Calibri" panose="020F0502020204030204" pitchFamily="34" charset="0"/>
              </a:rPr>
              <a:t>– действие или бездействие, в результате которых информация, составляющая коммерческую тайну, в любой возможной форме (устной, письменной, или иной форме, в том числе с использованием технических средств) становится известной третьим лицам без согласия обладателя такой информации либо вопреки трудовому или гражданско-правовому договору.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42875" y="71438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3750D"/>
              </a:buClr>
            </a:pPr>
            <a:r>
              <a:rPr lang="ru-RU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РФ «О КОММЕРЧЕСКОЙ ТАЙНЕ»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920750" y="328613"/>
            <a:ext cx="72548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КЛАССИФИКАЦИЯ МЕТОДОВ ОБЕСПЕЧЕНИЯ  ИНФОРМАЦИОННОЙ</a:t>
            </a:r>
          </a:p>
          <a:p>
            <a:pPr algn="ctr">
              <a:defRPr/>
            </a:pPr>
            <a:r>
              <a:rPr lang="ru-RU" sz="2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БЕЗОПАСНОСТИ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526463" y="101600"/>
            <a:ext cx="506412" cy="490538"/>
            <a:chOff x="5371" y="64"/>
            <a:chExt cx="319" cy="309"/>
          </a:xfrm>
        </p:grpSpPr>
        <p:sp>
          <p:nvSpPr>
            <p:cNvPr id="35872" name="AutoShape 20"/>
            <p:cNvSpPr>
              <a:spLocks noChangeArrowheads="1"/>
            </p:cNvSpPr>
            <p:nvPr/>
          </p:nvSpPr>
          <p:spPr bwMode="auto">
            <a:xfrm>
              <a:off x="5371" y="64"/>
              <a:ext cx="319" cy="309"/>
            </a:xfrm>
            <a:prstGeom prst="diamond">
              <a:avLst/>
            </a:prstGeom>
            <a:solidFill>
              <a:srgbClr val="F6FB2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5378" y="91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0" dirty="0" smtClean="0">
                  <a:solidFill>
                    <a:srgbClr val="CA100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</a:t>
              </a:r>
              <a:endParaRPr lang="ru-RU" sz="2000" b="0" dirty="0">
                <a:solidFill>
                  <a:srgbClr val="CA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8130" name="Rectangle 66"/>
          <p:cNvSpPr>
            <a:spLocks noChangeArrowheads="1"/>
          </p:cNvSpPr>
          <p:nvPr/>
        </p:nvSpPr>
        <p:spPr bwMode="auto">
          <a:xfrm>
            <a:off x="2989263" y="1857375"/>
            <a:ext cx="3379787" cy="725488"/>
          </a:xfrm>
          <a:prstGeom prst="rect">
            <a:avLst/>
          </a:pr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Организационно-</a:t>
            </a:r>
          </a:p>
          <a:p>
            <a:pPr algn="ctr" eaLnBrk="1" hangingPunct="1"/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технические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306388" y="1846263"/>
            <a:ext cx="2403475" cy="7334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2200">
                <a:latin typeface="Arial Unicode MS" panose="020B0604020202020204" pitchFamily="34" charset="-128"/>
              </a:rPr>
              <a:t>Правовые</a:t>
            </a: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6580188" y="1865313"/>
            <a:ext cx="2308225" cy="7159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2200">
                <a:latin typeface="Arial Unicode MS" panose="020B0604020202020204" pitchFamily="34" charset="-128"/>
              </a:rPr>
              <a:t>Экономические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2540000" y="2586038"/>
            <a:ext cx="4897438" cy="193675"/>
            <a:chOff x="1600" y="1629"/>
            <a:chExt cx="3085" cy="122"/>
          </a:xfrm>
        </p:grpSpPr>
        <p:sp>
          <p:nvSpPr>
            <p:cNvPr id="35870" name="Line 89"/>
            <p:cNvSpPr>
              <a:spLocks noChangeShapeType="1"/>
            </p:cNvSpPr>
            <p:nvPr/>
          </p:nvSpPr>
          <p:spPr bwMode="auto">
            <a:xfrm flipV="1">
              <a:off x="1600" y="1751"/>
              <a:ext cx="308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71" name="Line 90"/>
            <p:cNvSpPr>
              <a:spLocks noChangeShapeType="1"/>
            </p:cNvSpPr>
            <p:nvPr/>
          </p:nvSpPr>
          <p:spPr bwMode="auto">
            <a:xfrm>
              <a:off x="2896" y="1629"/>
              <a:ext cx="0" cy="1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724150" y="2787650"/>
            <a:ext cx="2901950" cy="2662238"/>
            <a:chOff x="1716" y="1756"/>
            <a:chExt cx="1828" cy="1677"/>
          </a:xfrm>
        </p:grpSpPr>
        <p:sp>
          <p:nvSpPr>
            <p:cNvPr id="35864" name="Text Box 79"/>
            <p:cNvSpPr txBox="1">
              <a:spLocks noChangeArrowheads="1"/>
            </p:cNvSpPr>
            <p:nvPr/>
          </p:nvSpPr>
          <p:spPr bwMode="auto">
            <a:xfrm>
              <a:off x="1727" y="1856"/>
              <a:ext cx="1817" cy="528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Разработка и внедрение технических решений по защите информации</a:t>
              </a:r>
            </a:p>
          </p:txBody>
        </p:sp>
        <p:sp>
          <p:nvSpPr>
            <p:cNvPr id="35865" name="Text Box 85"/>
            <p:cNvSpPr txBox="1">
              <a:spLocks noChangeArrowheads="1"/>
            </p:cNvSpPr>
            <p:nvPr/>
          </p:nvSpPr>
          <p:spPr bwMode="auto">
            <a:xfrm>
              <a:off x="1716" y="2443"/>
              <a:ext cx="835" cy="990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Решения по защите информации от утечки по техническим каналам</a:t>
              </a:r>
            </a:p>
          </p:txBody>
        </p:sp>
        <p:sp>
          <p:nvSpPr>
            <p:cNvPr id="35866" name="Text Box 86"/>
            <p:cNvSpPr txBox="1">
              <a:spLocks noChangeArrowheads="1"/>
            </p:cNvSpPr>
            <p:nvPr/>
          </p:nvSpPr>
          <p:spPr bwMode="auto">
            <a:xfrm>
              <a:off x="2667" y="2453"/>
              <a:ext cx="848" cy="974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4000" tIns="154800" rIns="54000" bIns="154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Решения по защите информации от НСД к ней</a:t>
              </a:r>
            </a:p>
          </p:txBody>
        </p:sp>
        <p:sp>
          <p:nvSpPr>
            <p:cNvPr id="35867" name="Line 92"/>
            <p:cNvSpPr>
              <a:spLocks noChangeShapeType="1"/>
            </p:cNvSpPr>
            <p:nvPr/>
          </p:nvSpPr>
          <p:spPr bwMode="auto">
            <a:xfrm>
              <a:off x="2630" y="1756"/>
              <a:ext cx="0" cy="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68" name="Line 94"/>
            <p:cNvSpPr>
              <a:spLocks noChangeShapeType="1"/>
            </p:cNvSpPr>
            <p:nvPr/>
          </p:nvSpPr>
          <p:spPr bwMode="auto">
            <a:xfrm flipH="1">
              <a:off x="2165" y="2382"/>
              <a:ext cx="0" cy="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69" name="Line 95"/>
            <p:cNvSpPr>
              <a:spLocks noChangeShapeType="1"/>
            </p:cNvSpPr>
            <p:nvPr/>
          </p:nvSpPr>
          <p:spPr bwMode="auto">
            <a:xfrm flipH="1">
              <a:off x="3101" y="2382"/>
              <a:ext cx="0" cy="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5922963" y="2778125"/>
            <a:ext cx="3000375" cy="2708275"/>
            <a:chOff x="3731" y="1750"/>
            <a:chExt cx="1890" cy="1706"/>
          </a:xfrm>
        </p:grpSpPr>
        <p:sp>
          <p:nvSpPr>
            <p:cNvPr id="35858" name="Text Box 80"/>
            <p:cNvSpPr txBox="1">
              <a:spLocks noChangeArrowheads="1"/>
            </p:cNvSpPr>
            <p:nvPr/>
          </p:nvSpPr>
          <p:spPr bwMode="auto">
            <a:xfrm>
              <a:off x="3731" y="1861"/>
              <a:ext cx="1889" cy="528"/>
            </a:xfrm>
            <a:prstGeom prst="rect">
              <a:avLst/>
            </a:prstGeom>
            <a:solidFill>
              <a:srgbClr val="FFCCCC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3088" algn="l"/>
                </a:tabLs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Разработка и применение средств защиты информации</a:t>
              </a:r>
            </a:p>
          </p:txBody>
        </p:sp>
        <p:sp>
          <p:nvSpPr>
            <p:cNvPr id="35859" name="Text Box 87"/>
            <p:cNvSpPr txBox="1">
              <a:spLocks noChangeArrowheads="1"/>
            </p:cNvSpPr>
            <p:nvPr/>
          </p:nvSpPr>
          <p:spPr bwMode="auto">
            <a:xfrm>
              <a:off x="3749" y="2466"/>
              <a:ext cx="885" cy="990"/>
            </a:xfrm>
            <a:prstGeom prst="rect">
              <a:avLst/>
            </a:prstGeom>
            <a:solidFill>
              <a:srgbClr val="FFCCCC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Средства защиты информации от утечки по техническим каналам</a:t>
              </a:r>
            </a:p>
          </p:txBody>
        </p:sp>
        <p:sp>
          <p:nvSpPr>
            <p:cNvPr id="35860" name="Text Box 88"/>
            <p:cNvSpPr txBox="1">
              <a:spLocks noChangeArrowheads="1"/>
            </p:cNvSpPr>
            <p:nvPr/>
          </p:nvSpPr>
          <p:spPr bwMode="auto">
            <a:xfrm>
              <a:off x="4746" y="2476"/>
              <a:ext cx="875" cy="974"/>
            </a:xfrm>
            <a:prstGeom prst="rect">
              <a:avLst/>
            </a:prstGeom>
            <a:solidFill>
              <a:srgbClr val="FFCCCC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54000" tIns="154800" rIns="54000" bIns="154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600" b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Средства защиты информации от НСД</a:t>
              </a:r>
            </a:p>
            <a:p>
              <a:pPr algn="ctr" eaLnBrk="1" hangingPunct="1"/>
              <a:r>
                <a:rPr lang="ru-RU" sz="1600" b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к ней</a:t>
              </a:r>
            </a:p>
          </p:txBody>
        </p:sp>
        <p:sp>
          <p:nvSpPr>
            <p:cNvPr id="35861" name="Line 93"/>
            <p:cNvSpPr>
              <a:spLocks noChangeShapeType="1"/>
            </p:cNvSpPr>
            <p:nvPr/>
          </p:nvSpPr>
          <p:spPr bwMode="auto">
            <a:xfrm flipH="1">
              <a:off x="4690" y="1750"/>
              <a:ext cx="0" cy="10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62" name="Line 96"/>
            <p:cNvSpPr>
              <a:spLocks noChangeShapeType="1"/>
            </p:cNvSpPr>
            <p:nvPr/>
          </p:nvSpPr>
          <p:spPr bwMode="auto">
            <a:xfrm flipH="1">
              <a:off x="4214" y="2399"/>
              <a:ext cx="0" cy="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63" name="Line 97"/>
            <p:cNvSpPr>
              <a:spLocks noChangeShapeType="1"/>
            </p:cNvSpPr>
            <p:nvPr/>
          </p:nvSpPr>
          <p:spPr bwMode="auto">
            <a:xfrm flipH="1">
              <a:off x="5194" y="2404"/>
              <a:ext cx="0" cy="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331788" y="2798763"/>
            <a:ext cx="2201862" cy="2638425"/>
            <a:chOff x="209" y="1763"/>
            <a:chExt cx="1387" cy="1662"/>
          </a:xfrm>
        </p:grpSpPr>
        <p:sp>
          <p:nvSpPr>
            <p:cNvPr id="35851" name="Text Box 76"/>
            <p:cNvSpPr txBox="1">
              <a:spLocks noChangeArrowheads="1"/>
            </p:cNvSpPr>
            <p:nvPr/>
          </p:nvSpPr>
          <p:spPr bwMode="auto">
            <a:xfrm>
              <a:off x="209" y="1860"/>
              <a:ext cx="1279" cy="393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ru-RU" sz="800" b="0">
                <a:solidFill>
                  <a:srgbClr val="000000"/>
                </a:solidFill>
                <a:latin typeface="Arial Unicode MS" panose="020B0604020202020204" pitchFamily="34" charset="-128"/>
              </a:endParaRPr>
            </a:p>
            <a:p>
              <a:pPr algn="ctr" eaLnBrk="1" hangingPunct="1"/>
              <a:r>
                <a:rPr lang="ru-RU" sz="18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Лицензирование</a:t>
              </a:r>
            </a:p>
            <a:p>
              <a:pPr algn="ctr" eaLnBrk="1" hangingPunct="1"/>
              <a:endParaRPr lang="ru-RU" sz="800" b="0">
                <a:solidFill>
                  <a:srgbClr val="000000"/>
                </a:solidFill>
                <a:latin typeface="Arial Unicode MS" panose="020B0604020202020204" pitchFamily="34" charset="-128"/>
              </a:endParaRPr>
            </a:p>
          </p:txBody>
        </p:sp>
        <p:sp>
          <p:nvSpPr>
            <p:cNvPr id="35852" name="Text Box 77"/>
            <p:cNvSpPr txBox="1">
              <a:spLocks noChangeArrowheads="1"/>
            </p:cNvSpPr>
            <p:nvPr/>
          </p:nvSpPr>
          <p:spPr bwMode="auto">
            <a:xfrm>
              <a:off x="221" y="2432"/>
              <a:ext cx="1275" cy="412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Сертификация СЗИ</a:t>
              </a:r>
            </a:p>
          </p:txBody>
        </p:sp>
        <p:sp>
          <p:nvSpPr>
            <p:cNvPr id="35853" name="Text Box 78"/>
            <p:cNvSpPr txBox="1">
              <a:spLocks noChangeArrowheads="1"/>
            </p:cNvSpPr>
            <p:nvPr/>
          </p:nvSpPr>
          <p:spPr bwMode="auto">
            <a:xfrm>
              <a:off x="226" y="3013"/>
              <a:ext cx="1280" cy="412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sz="18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Аттестация</a:t>
              </a:r>
            </a:p>
            <a:p>
              <a:pPr algn="ctr" eaLnBrk="1" hangingPunct="1"/>
              <a:r>
                <a:rPr lang="ru-RU" sz="180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ОИ</a:t>
              </a:r>
            </a:p>
          </p:txBody>
        </p:sp>
        <p:sp>
          <p:nvSpPr>
            <p:cNvPr id="35854" name="Line 91"/>
            <p:cNvSpPr>
              <a:spLocks noChangeShapeType="1"/>
            </p:cNvSpPr>
            <p:nvPr/>
          </p:nvSpPr>
          <p:spPr bwMode="auto">
            <a:xfrm rot="5400000">
              <a:off x="1539" y="2016"/>
              <a:ext cx="0" cy="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55" name="Line 98"/>
            <p:cNvSpPr>
              <a:spLocks noChangeShapeType="1"/>
            </p:cNvSpPr>
            <p:nvPr/>
          </p:nvSpPr>
          <p:spPr bwMode="auto">
            <a:xfrm rot="5400000">
              <a:off x="1541" y="2595"/>
              <a:ext cx="0" cy="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56" name="Line 99"/>
            <p:cNvSpPr>
              <a:spLocks noChangeShapeType="1"/>
            </p:cNvSpPr>
            <p:nvPr/>
          </p:nvSpPr>
          <p:spPr bwMode="auto">
            <a:xfrm rot="5400000">
              <a:off x="1552" y="3182"/>
              <a:ext cx="0" cy="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5857" name="Line 100"/>
            <p:cNvSpPr>
              <a:spLocks noChangeShapeType="1"/>
            </p:cNvSpPr>
            <p:nvPr/>
          </p:nvSpPr>
          <p:spPr bwMode="auto">
            <a:xfrm flipH="1">
              <a:off x="1596" y="1763"/>
              <a:ext cx="0" cy="14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  <p:bldP spid="88130" grpId="0" animBg="1" autoUpdateAnimBg="0"/>
      <p:bldP spid="88088" grpId="0" animBg="1" autoUpdateAnimBg="0"/>
      <p:bldP spid="88089" grpId="0" animBg="1" autoUpdateAnimBg="0"/>
    </p:bldLst>
  </p:timing>
</p:sld>
</file>

<file path=ppt/theme/theme1.xml><?xml version="1.0" encoding="utf-8"?>
<a:theme xmlns:a="http://schemas.openxmlformats.org/drawingml/2006/main" name="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5034</TotalTime>
  <Words>2494</Words>
  <Application>Microsoft Office PowerPoint</Application>
  <PresentationFormat>Экран (4:3)</PresentationFormat>
  <Paragraphs>410</Paragraphs>
  <Slides>35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Смесь</vt:lpstr>
      <vt:lpstr>Visio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KIA</dc:creator>
  <cp:lastModifiedBy>Кубова Разия Махмудовна</cp:lastModifiedBy>
  <cp:revision>396</cp:revision>
  <dcterms:created xsi:type="dcterms:W3CDTF">2001-02-18T11:16:03Z</dcterms:created>
  <dcterms:modified xsi:type="dcterms:W3CDTF">2014-12-24T08:16:31Z</dcterms:modified>
</cp:coreProperties>
</file>